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0"/>
  </p:notesMasterIdLst>
  <p:sldIdLst>
    <p:sldId id="328" r:id="rId2"/>
    <p:sldId id="316" r:id="rId3"/>
    <p:sldId id="344" r:id="rId4"/>
    <p:sldId id="375" r:id="rId5"/>
    <p:sldId id="376" r:id="rId6"/>
    <p:sldId id="377" r:id="rId7"/>
    <p:sldId id="378" r:id="rId8"/>
    <p:sldId id="374" r:id="rId9"/>
    <p:sldId id="370" r:id="rId10"/>
    <p:sldId id="371" r:id="rId11"/>
    <p:sldId id="372" r:id="rId12"/>
    <p:sldId id="369" r:id="rId13"/>
    <p:sldId id="347" r:id="rId14"/>
    <p:sldId id="348" r:id="rId15"/>
    <p:sldId id="349" r:id="rId16"/>
    <p:sldId id="351" r:id="rId17"/>
    <p:sldId id="350" r:id="rId18"/>
    <p:sldId id="345" r:id="rId19"/>
    <p:sldId id="352" r:id="rId20"/>
    <p:sldId id="353" r:id="rId21"/>
    <p:sldId id="354" r:id="rId22"/>
    <p:sldId id="355" r:id="rId23"/>
    <p:sldId id="356" r:id="rId24"/>
    <p:sldId id="357" r:id="rId25"/>
    <p:sldId id="358" r:id="rId26"/>
    <p:sldId id="359" r:id="rId27"/>
    <p:sldId id="360" r:id="rId28"/>
    <p:sldId id="361" r:id="rId29"/>
    <p:sldId id="362" r:id="rId30"/>
    <p:sldId id="346" r:id="rId31"/>
    <p:sldId id="363" r:id="rId32"/>
    <p:sldId id="364" r:id="rId33"/>
    <p:sldId id="365" r:id="rId34"/>
    <p:sldId id="366" r:id="rId35"/>
    <p:sldId id="367" r:id="rId36"/>
    <p:sldId id="368" r:id="rId37"/>
    <p:sldId id="379" r:id="rId38"/>
    <p:sldId id="373" r:id="rId39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A1F28"/>
    <a:srgbClr val="D34D03"/>
    <a:srgbClr val="39639D"/>
    <a:srgbClr val="CCFFCC"/>
    <a:srgbClr val="CCDDF0"/>
    <a:srgbClr val="5777B2"/>
    <a:srgbClr val="F2894C"/>
    <a:srgbClr val="5777B3"/>
    <a:srgbClr val="E6E7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26" autoAdjust="0"/>
    <p:restoredTop sz="72171" autoAdjust="0"/>
  </p:normalViewPr>
  <p:slideViewPr>
    <p:cSldViewPr snapToGrid="0">
      <p:cViewPr varScale="1">
        <p:scale>
          <a:sx n="112" d="100"/>
          <a:sy n="112" d="100"/>
        </p:scale>
        <p:origin x="12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71800" cy="458789"/>
          </a:xfrm>
          <a:prstGeom prst="rect">
            <a:avLst/>
          </a:prstGeom>
        </p:spPr>
        <p:txBody>
          <a:bodyPr vert="horz" lIns="91789" tIns="45894" rIns="91789" bIns="45894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5" y="1"/>
            <a:ext cx="2971800" cy="458789"/>
          </a:xfrm>
          <a:prstGeom prst="rect">
            <a:avLst/>
          </a:prstGeom>
        </p:spPr>
        <p:txBody>
          <a:bodyPr vert="horz" lIns="91789" tIns="45894" rIns="91789" bIns="45894" rtlCol="0"/>
          <a:lstStyle>
            <a:lvl1pPr algn="r">
              <a:defRPr sz="1200"/>
            </a:lvl1pPr>
          </a:lstStyle>
          <a:p>
            <a:fld id="{B9B47AB4-78C2-4C3B-92C0-005AE5091149}" type="datetimeFigureOut">
              <a:rPr lang="pt-BR" smtClean="0"/>
              <a:pPr/>
              <a:t>11/01/2021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7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789" tIns="45894" rIns="91789" bIns="45894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1" y="4400550"/>
            <a:ext cx="5486400" cy="3600450"/>
          </a:xfrm>
          <a:prstGeom prst="rect">
            <a:avLst/>
          </a:prstGeom>
        </p:spPr>
        <p:txBody>
          <a:bodyPr vert="horz" lIns="91789" tIns="45894" rIns="91789" bIns="45894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1" y="8685216"/>
            <a:ext cx="2971800" cy="458788"/>
          </a:xfrm>
          <a:prstGeom prst="rect">
            <a:avLst/>
          </a:prstGeom>
        </p:spPr>
        <p:txBody>
          <a:bodyPr vert="horz" lIns="91789" tIns="45894" rIns="91789" bIns="45894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5" y="8685216"/>
            <a:ext cx="2971800" cy="458788"/>
          </a:xfrm>
          <a:prstGeom prst="rect">
            <a:avLst/>
          </a:prstGeom>
        </p:spPr>
        <p:txBody>
          <a:bodyPr vert="horz" lIns="91789" tIns="45894" rIns="91789" bIns="45894" rtlCol="0" anchor="b"/>
          <a:lstStyle>
            <a:lvl1pPr algn="r">
              <a:defRPr sz="1200"/>
            </a:lvl1pPr>
          </a:lstStyle>
          <a:p>
            <a:fld id="{883EAA31-1BEA-4A67-A0D3-A23A8DF7CE2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14918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768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8941">
              <a:defRPr/>
            </a:pPr>
            <a:fld id="{4A8D2183-F567-482F-96ED-5D3D8E1F7E92}" type="slidenum">
              <a:rPr lang="pt-BR">
                <a:solidFill>
                  <a:prstClr val="black"/>
                </a:solidFill>
                <a:latin typeface="Calibri" panose="020F0502020204030204"/>
              </a:rPr>
              <a:pPr defTabSz="458941">
                <a:defRPr/>
              </a:pPr>
              <a:t>1</a:t>
            </a:fld>
            <a:endParaRPr lang="pt-BR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14321484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768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8941">
              <a:defRPr/>
            </a:pPr>
            <a:fld id="{4A8D2183-F567-482F-96ED-5D3D8E1F7E92}" type="slidenum">
              <a:rPr lang="pt-BR">
                <a:solidFill>
                  <a:prstClr val="black"/>
                </a:solidFill>
                <a:latin typeface="Calibri" panose="020F0502020204030204"/>
              </a:rPr>
              <a:pPr defTabSz="458941">
                <a:defRPr/>
              </a:pPr>
              <a:t>10</a:t>
            </a:fld>
            <a:endParaRPr lang="pt-BR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53963752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768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8941">
              <a:defRPr/>
            </a:pPr>
            <a:fld id="{4A8D2183-F567-482F-96ED-5D3D8E1F7E92}" type="slidenum">
              <a:rPr lang="pt-BR">
                <a:solidFill>
                  <a:prstClr val="black"/>
                </a:solidFill>
                <a:latin typeface="Calibri" panose="020F0502020204030204"/>
              </a:rPr>
              <a:pPr defTabSz="458941">
                <a:defRPr/>
              </a:pPr>
              <a:t>11</a:t>
            </a:fld>
            <a:endParaRPr lang="pt-BR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00830085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768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8941">
              <a:defRPr/>
            </a:pPr>
            <a:fld id="{4A8D2183-F567-482F-96ED-5D3D8E1F7E92}" type="slidenum">
              <a:rPr lang="pt-BR">
                <a:solidFill>
                  <a:prstClr val="black"/>
                </a:solidFill>
                <a:latin typeface="Calibri" panose="020F0502020204030204"/>
              </a:rPr>
              <a:pPr defTabSz="458941">
                <a:defRPr/>
              </a:pPr>
              <a:t>12</a:t>
            </a:fld>
            <a:endParaRPr lang="pt-BR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30986106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768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8941">
              <a:defRPr/>
            </a:pPr>
            <a:fld id="{4A8D2183-F567-482F-96ED-5D3D8E1F7E92}" type="slidenum">
              <a:rPr lang="pt-BR">
                <a:solidFill>
                  <a:prstClr val="black"/>
                </a:solidFill>
                <a:latin typeface="Calibri" panose="020F0502020204030204"/>
              </a:rPr>
              <a:pPr defTabSz="458941">
                <a:defRPr/>
              </a:pPr>
              <a:t>13</a:t>
            </a:fld>
            <a:endParaRPr lang="pt-BR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7681941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768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8941">
              <a:defRPr/>
            </a:pPr>
            <a:fld id="{4A8D2183-F567-482F-96ED-5D3D8E1F7E92}" type="slidenum">
              <a:rPr lang="pt-BR">
                <a:solidFill>
                  <a:prstClr val="black"/>
                </a:solidFill>
                <a:latin typeface="Calibri" panose="020F0502020204030204"/>
              </a:rPr>
              <a:pPr defTabSz="458941">
                <a:defRPr/>
              </a:pPr>
              <a:t>14</a:t>
            </a:fld>
            <a:endParaRPr lang="pt-BR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7681941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768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8941">
              <a:defRPr/>
            </a:pPr>
            <a:fld id="{4A8D2183-F567-482F-96ED-5D3D8E1F7E92}" type="slidenum">
              <a:rPr lang="pt-BR">
                <a:solidFill>
                  <a:prstClr val="black"/>
                </a:solidFill>
                <a:latin typeface="Calibri" panose="020F0502020204030204"/>
              </a:rPr>
              <a:pPr defTabSz="458941">
                <a:defRPr/>
              </a:pPr>
              <a:t>15</a:t>
            </a:fld>
            <a:endParaRPr lang="pt-BR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7681941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768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8941">
              <a:defRPr/>
            </a:pPr>
            <a:fld id="{4A8D2183-F567-482F-96ED-5D3D8E1F7E92}" type="slidenum">
              <a:rPr lang="pt-BR">
                <a:solidFill>
                  <a:prstClr val="black"/>
                </a:solidFill>
                <a:latin typeface="Calibri" panose="020F0502020204030204"/>
              </a:rPr>
              <a:pPr defTabSz="458941">
                <a:defRPr/>
              </a:pPr>
              <a:t>16</a:t>
            </a:fld>
            <a:endParaRPr lang="pt-BR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7681941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768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8941">
              <a:defRPr/>
            </a:pPr>
            <a:fld id="{4A8D2183-F567-482F-96ED-5D3D8E1F7E92}" type="slidenum">
              <a:rPr lang="pt-BR">
                <a:solidFill>
                  <a:prstClr val="black"/>
                </a:solidFill>
                <a:latin typeface="Calibri" panose="020F0502020204030204"/>
              </a:rPr>
              <a:pPr defTabSz="458941">
                <a:defRPr/>
              </a:pPr>
              <a:t>17</a:t>
            </a:fld>
            <a:endParaRPr lang="pt-BR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7681941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768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8941">
              <a:defRPr/>
            </a:pPr>
            <a:fld id="{4A8D2183-F567-482F-96ED-5D3D8E1F7E92}" type="slidenum">
              <a:rPr lang="pt-BR">
                <a:solidFill>
                  <a:prstClr val="black"/>
                </a:solidFill>
                <a:latin typeface="Calibri" panose="020F0502020204030204"/>
              </a:rPr>
              <a:pPr defTabSz="458941">
                <a:defRPr/>
              </a:pPr>
              <a:t>18</a:t>
            </a:fld>
            <a:endParaRPr lang="pt-BR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7681941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768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8941">
              <a:defRPr/>
            </a:pPr>
            <a:fld id="{4A8D2183-F567-482F-96ED-5D3D8E1F7E92}" type="slidenum">
              <a:rPr lang="pt-BR">
                <a:solidFill>
                  <a:prstClr val="black"/>
                </a:solidFill>
                <a:latin typeface="Calibri" panose="020F0502020204030204"/>
              </a:rPr>
              <a:pPr defTabSz="458941">
                <a:defRPr/>
              </a:pPr>
              <a:t>19</a:t>
            </a:fld>
            <a:endParaRPr lang="pt-BR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768194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768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8941">
              <a:defRPr/>
            </a:pPr>
            <a:fld id="{4A8D2183-F567-482F-96ED-5D3D8E1F7E92}" type="slidenum">
              <a:rPr lang="pt-BR">
                <a:solidFill>
                  <a:prstClr val="black"/>
                </a:solidFill>
                <a:latin typeface="Calibri" panose="020F0502020204030204"/>
              </a:rPr>
              <a:pPr defTabSz="458941">
                <a:defRPr/>
              </a:pPr>
              <a:t>2</a:t>
            </a:fld>
            <a:endParaRPr lang="pt-BR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80336836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768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8941">
              <a:defRPr/>
            </a:pPr>
            <a:fld id="{4A8D2183-F567-482F-96ED-5D3D8E1F7E92}" type="slidenum">
              <a:rPr lang="pt-BR">
                <a:solidFill>
                  <a:prstClr val="black"/>
                </a:solidFill>
                <a:latin typeface="Calibri" panose="020F0502020204030204"/>
              </a:rPr>
              <a:pPr defTabSz="458941">
                <a:defRPr/>
              </a:pPr>
              <a:t>20</a:t>
            </a:fld>
            <a:endParaRPr lang="pt-BR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7681941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768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8941">
              <a:defRPr/>
            </a:pPr>
            <a:fld id="{4A8D2183-F567-482F-96ED-5D3D8E1F7E92}" type="slidenum">
              <a:rPr lang="pt-BR">
                <a:solidFill>
                  <a:prstClr val="black"/>
                </a:solidFill>
                <a:latin typeface="Calibri" panose="020F0502020204030204"/>
              </a:rPr>
              <a:pPr defTabSz="458941">
                <a:defRPr/>
              </a:pPr>
              <a:t>21</a:t>
            </a:fld>
            <a:endParaRPr lang="pt-BR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7681941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768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8941">
              <a:defRPr/>
            </a:pPr>
            <a:fld id="{4A8D2183-F567-482F-96ED-5D3D8E1F7E92}" type="slidenum">
              <a:rPr lang="pt-BR">
                <a:solidFill>
                  <a:prstClr val="black"/>
                </a:solidFill>
                <a:latin typeface="Calibri" panose="020F0502020204030204"/>
              </a:rPr>
              <a:pPr defTabSz="458941">
                <a:defRPr/>
              </a:pPr>
              <a:t>22</a:t>
            </a:fld>
            <a:endParaRPr lang="pt-BR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7681941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768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8941">
              <a:defRPr/>
            </a:pPr>
            <a:fld id="{4A8D2183-F567-482F-96ED-5D3D8E1F7E92}" type="slidenum">
              <a:rPr lang="pt-BR">
                <a:solidFill>
                  <a:prstClr val="black"/>
                </a:solidFill>
                <a:latin typeface="Calibri" panose="020F0502020204030204"/>
              </a:rPr>
              <a:pPr defTabSz="458941">
                <a:defRPr/>
              </a:pPr>
              <a:t>23</a:t>
            </a:fld>
            <a:endParaRPr lang="pt-BR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7681941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768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8941">
              <a:defRPr/>
            </a:pPr>
            <a:fld id="{4A8D2183-F567-482F-96ED-5D3D8E1F7E92}" type="slidenum">
              <a:rPr lang="pt-BR">
                <a:solidFill>
                  <a:prstClr val="black"/>
                </a:solidFill>
                <a:latin typeface="Calibri" panose="020F0502020204030204"/>
              </a:rPr>
              <a:pPr defTabSz="458941">
                <a:defRPr/>
              </a:pPr>
              <a:t>24</a:t>
            </a:fld>
            <a:endParaRPr lang="pt-BR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7681941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768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8941">
              <a:defRPr/>
            </a:pPr>
            <a:fld id="{4A8D2183-F567-482F-96ED-5D3D8E1F7E92}" type="slidenum">
              <a:rPr lang="pt-BR">
                <a:solidFill>
                  <a:prstClr val="black"/>
                </a:solidFill>
                <a:latin typeface="Calibri" panose="020F0502020204030204"/>
              </a:rPr>
              <a:pPr defTabSz="458941">
                <a:defRPr/>
              </a:pPr>
              <a:t>25</a:t>
            </a:fld>
            <a:endParaRPr lang="pt-BR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7681941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768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8941">
              <a:defRPr/>
            </a:pPr>
            <a:fld id="{4A8D2183-F567-482F-96ED-5D3D8E1F7E92}" type="slidenum">
              <a:rPr lang="pt-BR">
                <a:solidFill>
                  <a:prstClr val="black"/>
                </a:solidFill>
                <a:latin typeface="Calibri" panose="020F0502020204030204"/>
              </a:rPr>
              <a:pPr defTabSz="458941">
                <a:defRPr/>
              </a:pPr>
              <a:t>26</a:t>
            </a:fld>
            <a:endParaRPr lang="pt-BR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7681941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768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8941">
              <a:defRPr/>
            </a:pPr>
            <a:fld id="{4A8D2183-F567-482F-96ED-5D3D8E1F7E92}" type="slidenum">
              <a:rPr lang="pt-BR">
                <a:solidFill>
                  <a:prstClr val="black"/>
                </a:solidFill>
                <a:latin typeface="Calibri" panose="020F0502020204030204"/>
              </a:rPr>
              <a:pPr defTabSz="458941">
                <a:defRPr/>
              </a:pPr>
              <a:t>27</a:t>
            </a:fld>
            <a:endParaRPr lang="pt-BR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7681941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768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8941">
              <a:defRPr/>
            </a:pPr>
            <a:fld id="{4A8D2183-F567-482F-96ED-5D3D8E1F7E92}" type="slidenum">
              <a:rPr lang="pt-BR">
                <a:solidFill>
                  <a:prstClr val="black"/>
                </a:solidFill>
                <a:latin typeface="Calibri" panose="020F0502020204030204"/>
              </a:rPr>
              <a:pPr defTabSz="458941">
                <a:defRPr/>
              </a:pPr>
              <a:t>28</a:t>
            </a:fld>
            <a:endParaRPr lang="pt-BR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7681941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768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8941">
              <a:defRPr/>
            </a:pPr>
            <a:fld id="{4A8D2183-F567-482F-96ED-5D3D8E1F7E92}" type="slidenum">
              <a:rPr lang="pt-BR">
                <a:solidFill>
                  <a:prstClr val="black"/>
                </a:solidFill>
                <a:latin typeface="Calibri" panose="020F0502020204030204"/>
              </a:rPr>
              <a:pPr defTabSz="458941">
                <a:defRPr/>
              </a:pPr>
              <a:t>29</a:t>
            </a:fld>
            <a:endParaRPr lang="pt-BR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768194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768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8941">
              <a:defRPr/>
            </a:pPr>
            <a:fld id="{4A8D2183-F567-482F-96ED-5D3D8E1F7E92}" type="slidenum">
              <a:rPr lang="pt-BR">
                <a:solidFill>
                  <a:prstClr val="black"/>
                </a:solidFill>
                <a:latin typeface="Calibri" panose="020F0502020204030204"/>
              </a:rPr>
              <a:pPr defTabSz="458941">
                <a:defRPr/>
              </a:pPr>
              <a:t>3</a:t>
            </a:fld>
            <a:endParaRPr lang="pt-BR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7681941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768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8941">
              <a:defRPr/>
            </a:pPr>
            <a:fld id="{4A8D2183-F567-482F-96ED-5D3D8E1F7E92}" type="slidenum">
              <a:rPr lang="pt-BR">
                <a:solidFill>
                  <a:prstClr val="black"/>
                </a:solidFill>
                <a:latin typeface="Calibri" panose="020F0502020204030204"/>
              </a:rPr>
              <a:pPr defTabSz="458941">
                <a:defRPr/>
              </a:pPr>
              <a:t>30</a:t>
            </a:fld>
            <a:endParaRPr lang="pt-BR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7681941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768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8941">
              <a:defRPr/>
            </a:pPr>
            <a:fld id="{4A8D2183-F567-482F-96ED-5D3D8E1F7E92}" type="slidenum">
              <a:rPr lang="pt-BR">
                <a:solidFill>
                  <a:prstClr val="black"/>
                </a:solidFill>
                <a:latin typeface="Calibri" panose="020F0502020204030204"/>
              </a:rPr>
              <a:pPr defTabSz="458941">
                <a:defRPr/>
              </a:pPr>
              <a:t>31</a:t>
            </a:fld>
            <a:endParaRPr lang="pt-BR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7681941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768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8941">
              <a:defRPr/>
            </a:pPr>
            <a:fld id="{4A8D2183-F567-482F-96ED-5D3D8E1F7E92}" type="slidenum">
              <a:rPr lang="pt-BR">
                <a:solidFill>
                  <a:prstClr val="black"/>
                </a:solidFill>
                <a:latin typeface="Calibri" panose="020F0502020204030204"/>
              </a:rPr>
              <a:pPr defTabSz="458941">
                <a:defRPr/>
              </a:pPr>
              <a:t>32</a:t>
            </a:fld>
            <a:endParaRPr lang="pt-BR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7681941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768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8941">
              <a:defRPr/>
            </a:pPr>
            <a:fld id="{4A8D2183-F567-482F-96ED-5D3D8E1F7E92}" type="slidenum">
              <a:rPr lang="pt-BR">
                <a:solidFill>
                  <a:prstClr val="black"/>
                </a:solidFill>
                <a:latin typeface="Calibri" panose="020F0502020204030204"/>
              </a:rPr>
              <a:pPr defTabSz="458941">
                <a:defRPr/>
              </a:pPr>
              <a:t>33</a:t>
            </a:fld>
            <a:endParaRPr lang="pt-BR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7681941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768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8941">
              <a:defRPr/>
            </a:pPr>
            <a:fld id="{4A8D2183-F567-482F-96ED-5D3D8E1F7E92}" type="slidenum">
              <a:rPr lang="pt-BR">
                <a:solidFill>
                  <a:prstClr val="black"/>
                </a:solidFill>
                <a:latin typeface="Calibri" panose="020F0502020204030204"/>
              </a:rPr>
              <a:pPr defTabSz="458941">
                <a:defRPr/>
              </a:pPr>
              <a:t>34</a:t>
            </a:fld>
            <a:endParaRPr lang="pt-BR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76819417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768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8941">
              <a:defRPr/>
            </a:pPr>
            <a:fld id="{4A8D2183-F567-482F-96ED-5D3D8E1F7E92}" type="slidenum">
              <a:rPr lang="pt-BR">
                <a:solidFill>
                  <a:prstClr val="black"/>
                </a:solidFill>
                <a:latin typeface="Calibri" panose="020F0502020204030204"/>
              </a:rPr>
              <a:pPr defTabSz="458941">
                <a:defRPr/>
              </a:pPr>
              <a:t>35</a:t>
            </a:fld>
            <a:endParaRPr lang="pt-BR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76819417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768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8941">
              <a:defRPr/>
            </a:pPr>
            <a:fld id="{4A8D2183-F567-482F-96ED-5D3D8E1F7E92}" type="slidenum">
              <a:rPr lang="pt-BR">
                <a:solidFill>
                  <a:prstClr val="black"/>
                </a:solidFill>
                <a:latin typeface="Calibri" panose="020F0502020204030204"/>
              </a:rPr>
              <a:pPr defTabSz="458941">
                <a:defRPr/>
              </a:pPr>
              <a:t>36</a:t>
            </a:fld>
            <a:endParaRPr lang="pt-BR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76819417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768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8941">
              <a:defRPr/>
            </a:pPr>
            <a:fld id="{4A8D2183-F567-482F-96ED-5D3D8E1F7E92}" type="slidenum">
              <a:rPr lang="pt-BR">
                <a:solidFill>
                  <a:prstClr val="black"/>
                </a:solidFill>
                <a:latin typeface="Calibri" panose="020F0502020204030204"/>
              </a:rPr>
              <a:pPr defTabSz="458941">
                <a:defRPr/>
              </a:pPr>
              <a:t>37</a:t>
            </a:fld>
            <a:endParaRPr lang="pt-BR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674650509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768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8941">
              <a:defRPr/>
            </a:pPr>
            <a:fld id="{4A8D2183-F567-482F-96ED-5D3D8E1F7E92}" type="slidenum">
              <a:rPr lang="pt-BR">
                <a:solidFill>
                  <a:prstClr val="black"/>
                </a:solidFill>
                <a:latin typeface="Calibri" panose="020F0502020204030204"/>
              </a:rPr>
              <a:pPr defTabSz="458941">
                <a:defRPr/>
              </a:pPr>
              <a:t>38</a:t>
            </a:fld>
            <a:endParaRPr lang="pt-BR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3905584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768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8941">
              <a:defRPr/>
            </a:pPr>
            <a:fld id="{4A8D2183-F567-482F-96ED-5D3D8E1F7E92}" type="slidenum">
              <a:rPr lang="pt-BR">
                <a:solidFill>
                  <a:prstClr val="black"/>
                </a:solidFill>
                <a:latin typeface="Calibri" panose="020F0502020204030204"/>
              </a:rPr>
              <a:pPr defTabSz="458941">
                <a:defRPr/>
              </a:pPr>
              <a:t>4</a:t>
            </a:fld>
            <a:endParaRPr lang="pt-BR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5090573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768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8941">
              <a:defRPr/>
            </a:pPr>
            <a:fld id="{4A8D2183-F567-482F-96ED-5D3D8E1F7E92}" type="slidenum">
              <a:rPr lang="pt-BR">
                <a:solidFill>
                  <a:prstClr val="black"/>
                </a:solidFill>
                <a:latin typeface="Calibri" panose="020F0502020204030204"/>
              </a:rPr>
              <a:pPr defTabSz="458941">
                <a:defRPr/>
              </a:pPr>
              <a:t>5</a:t>
            </a:fld>
            <a:endParaRPr lang="pt-BR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4792832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768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8941">
              <a:defRPr/>
            </a:pPr>
            <a:fld id="{4A8D2183-F567-482F-96ED-5D3D8E1F7E92}" type="slidenum">
              <a:rPr lang="pt-BR">
                <a:solidFill>
                  <a:prstClr val="black"/>
                </a:solidFill>
                <a:latin typeface="Calibri" panose="020F0502020204030204"/>
              </a:rPr>
              <a:pPr defTabSz="458941">
                <a:defRPr/>
              </a:pPr>
              <a:t>6</a:t>
            </a:fld>
            <a:endParaRPr lang="pt-BR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3470580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768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8941">
              <a:defRPr/>
            </a:pPr>
            <a:fld id="{4A8D2183-F567-482F-96ED-5D3D8E1F7E92}" type="slidenum">
              <a:rPr lang="pt-BR">
                <a:solidFill>
                  <a:prstClr val="black"/>
                </a:solidFill>
                <a:latin typeface="Calibri" panose="020F0502020204030204"/>
              </a:rPr>
              <a:pPr defTabSz="458941">
                <a:defRPr/>
              </a:pPr>
              <a:t>7</a:t>
            </a:fld>
            <a:endParaRPr lang="pt-BR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3464077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768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8941">
              <a:defRPr/>
            </a:pPr>
            <a:fld id="{4A8D2183-F567-482F-96ED-5D3D8E1F7E92}" type="slidenum">
              <a:rPr lang="pt-BR">
                <a:solidFill>
                  <a:prstClr val="black"/>
                </a:solidFill>
                <a:latin typeface="Calibri" panose="020F0502020204030204"/>
              </a:rPr>
              <a:pPr defTabSz="458941">
                <a:defRPr/>
              </a:pPr>
              <a:t>8</a:t>
            </a:fld>
            <a:endParaRPr lang="pt-BR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7920397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768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8941">
              <a:defRPr/>
            </a:pPr>
            <a:fld id="{4A8D2183-F567-482F-96ED-5D3D8E1F7E92}" type="slidenum">
              <a:rPr lang="pt-BR">
                <a:solidFill>
                  <a:prstClr val="black"/>
                </a:solidFill>
                <a:latin typeface="Calibri" panose="020F0502020204030204"/>
              </a:rPr>
              <a:pPr defTabSz="458941">
                <a:defRPr/>
              </a:pPr>
              <a:t>9</a:t>
            </a:fld>
            <a:endParaRPr lang="pt-BR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2778981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A0904-CC5D-45D9-B61F-AF0B0CC33A35}" type="datetime1">
              <a:rPr lang="pt-BR" smtClean="0"/>
              <a:pPr/>
              <a:t>11/01/2021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238688" y="6360558"/>
            <a:ext cx="683339" cy="365125"/>
          </a:xfrm>
        </p:spPr>
        <p:txBody>
          <a:bodyPr/>
          <a:lstStyle>
            <a:lvl1pPr>
              <a:defRPr sz="1100" b="1"/>
            </a:lvl1pPr>
          </a:lstStyle>
          <a:p>
            <a:fld id="{85EBF05E-5359-4A42-B8FC-63446AD3A6E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16681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D2C59-BDF9-48D0-BA29-2AC6FEE4188F}" type="datetime1">
              <a:rPr lang="pt-BR" smtClean="0"/>
              <a:pPr/>
              <a:t>11/01/2021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BF05E-5359-4A42-B8FC-63446AD3A6E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46180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730FD-1FFC-460B-A361-5CBACC7DD978}" type="datetime1">
              <a:rPr lang="pt-BR" smtClean="0"/>
              <a:pPr/>
              <a:t>11/01/2021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BF05E-5359-4A42-B8FC-63446AD3A6E7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334427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F58B7-3BC0-470E-99A8-F7FF7CE0E3FB}" type="datetime1">
              <a:rPr lang="pt-BR" smtClean="0"/>
              <a:pPr/>
              <a:t>11/01/2021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BF05E-5359-4A42-B8FC-63446AD3A6E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648568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90E6-E2B2-4AA2-8BC5-9633558BD075}" type="datetime1">
              <a:rPr lang="pt-BR" smtClean="0"/>
              <a:pPr/>
              <a:t>11/01/2021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BF05E-5359-4A42-B8FC-63446AD3A6E7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061971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1ACBA-3DE4-457B-862F-D67E5073B48A}" type="datetime1">
              <a:rPr lang="pt-BR" smtClean="0"/>
              <a:pPr/>
              <a:t>11/01/2021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BF05E-5359-4A42-B8FC-63446AD3A6E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79069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A8243-829C-40BD-9282-26F391F475C9}" type="datetime1">
              <a:rPr lang="pt-BR" smtClean="0"/>
              <a:pPr/>
              <a:t>11/01/2021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BF05E-5359-4A42-B8FC-63446AD3A6E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950782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63247-8F35-4425-9902-291D5A13AA93}" type="datetime1">
              <a:rPr lang="pt-BR" smtClean="0"/>
              <a:pPr/>
              <a:t>11/01/2021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BF05E-5359-4A42-B8FC-63446AD3A6E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9979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566D9-EAB6-4BED-80B7-C008F55D92F6}" type="datetime1">
              <a:rPr lang="pt-BR" smtClean="0"/>
              <a:pPr/>
              <a:t>11/01/2021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BF05E-5359-4A42-B8FC-63446AD3A6E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45584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4D787-DA37-4756-8EBF-28C4B6B19078}" type="datetime1">
              <a:rPr lang="pt-BR" smtClean="0"/>
              <a:pPr/>
              <a:t>11/01/2021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BF05E-5359-4A42-B8FC-63446AD3A6E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2473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C58D7-EDC5-468F-B170-77004DACC007}" type="datetime1">
              <a:rPr lang="pt-BR" smtClean="0"/>
              <a:pPr/>
              <a:t>11/01/2021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BF05E-5359-4A42-B8FC-63446AD3A6E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451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DB92A-F5F6-4D0E-867A-B4F0E84A0C35}" type="datetime1">
              <a:rPr lang="pt-BR" smtClean="0"/>
              <a:pPr/>
              <a:t>11/01/2021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BF05E-5359-4A42-B8FC-63446AD3A6E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582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AF7FB-FAC6-4854-8493-D65D91958C48}" type="datetime1">
              <a:rPr lang="pt-BR" smtClean="0"/>
              <a:pPr/>
              <a:t>11/01/2021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BF05E-5359-4A42-B8FC-63446AD3A6E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5698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1A4A1-A242-439D-A365-27982868F420}" type="datetime1">
              <a:rPr lang="pt-BR" smtClean="0"/>
              <a:pPr/>
              <a:t>11/01/2021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BF05E-5359-4A42-B8FC-63446AD3A6E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2231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B497E-F011-4C14-9603-30D270263E80}" type="datetime1">
              <a:rPr lang="pt-BR" smtClean="0"/>
              <a:pPr/>
              <a:t>11/01/2021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BF05E-5359-4A42-B8FC-63446AD3A6E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5877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3F2DE-217E-494F-B8F7-C5561341BD2A}" type="datetime1">
              <a:rPr lang="pt-BR" smtClean="0"/>
              <a:pPr/>
              <a:t>11/01/2021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BF05E-5359-4A42-B8FC-63446AD3A6E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93421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9347FF-829E-4E01-B2A0-53EA98D710B9}" type="datetime1">
              <a:rPr lang="pt-BR" smtClean="0"/>
              <a:pPr/>
              <a:t>11/01/2021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5EBF05E-5359-4A42-B8FC-63446AD3A6E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2861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hyperlink" Target="http://www.produtinhosnocabelo.com.br/2016/05/cabelos-sem-lavar-mais-de-uma-semana.html" TargetMode="Externa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hyperlink" Target="http://www.produtinhosnocabelo.com.br/2016/05/cabelos-sem-lavar-mais-de-uma-semana.html" TargetMode="External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hyperlink" Target="http://www.produtinhosnocabelo.com.br/2016/05/cabelos-sem-lavar-mais-de-uma-semana.html" TargetMode="External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hyperlink" Target="http://www.produtinhosnocabelo.com.br/2016/05/cabelos-sem-lavar-mais-de-uma-semana.html" TargetMode="External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hyperlink" Target="http://www.produtinhosnocabelo.com.br/2016/05/cabelos-sem-lavar-mais-de-uma-semana.html" TargetMode="External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hyperlink" Target="http://www.produtinhosnocabelo.com.br/2016/05/cabelos-sem-lavar-mais-de-uma-semana.html" TargetMode="External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hyperlink" Target="http://www.produtinhosnocabelo.com.br/2016/05/cabelos-sem-lavar-mais-de-uma-semana.html" TargetMode="External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hyperlink" Target="http://www.produtinhosnocabelo.com.br/2016/05/cabelos-sem-lavar-mais-de-uma-semana.html" TargetMode="Externa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hyperlink" Target="http://www.produtinhosnocabelo.com.br/2016/05/cabelos-sem-lavar-mais-de-uma-semana.html" TargetMode="External"/><Relationship Id="rId4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hyperlink" Target="http://www.produtinhosnocabelo.com.br/2016/05/cabelos-sem-lavar-mais-de-uma-semana.html" TargetMode="External"/><Relationship Id="rId4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hyperlink" Target="http://www.produtinhosnocabelo.com.br/2016/05/cabelos-sem-lavar-mais-de-uma-semana.html" TargetMode="External"/><Relationship Id="rId4" Type="http://schemas.openxmlformats.org/officeDocument/2006/relationships/image" Target="../media/image5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hyperlink" Target="http://www.produtinhosnocabelo.com.br/2016/05/cabelos-sem-lavar-mais-de-uma-semana.html" TargetMode="External"/><Relationship Id="rId4" Type="http://schemas.openxmlformats.org/officeDocument/2006/relationships/image" Target="../media/image5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hyperlink" Target="http://www.produtinhosnocabelo.com.br/2016/05/cabelos-sem-lavar-mais-de-uma-semana.html" TargetMode="External"/><Relationship Id="rId4" Type="http://schemas.openxmlformats.org/officeDocument/2006/relationships/image" Target="../media/image5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hyperlink" Target="http://www.produtinhosnocabelo.com.br/2016/05/cabelos-sem-lavar-mais-de-uma-semana.html" TargetMode="External"/><Relationship Id="rId4" Type="http://schemas.openxmlformats.org/officeDocument/2006/relationships/image" Target="../media/image5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hyperlink" Target="http://www.produtinhosnocabelo.com.br/2016/05/cabelos-sem-lavar-mais-de-uma-semana.html" TargetMode="External"/><Relationship Id="rId4" Type="http://schemas.openxmlformats.org/officeDocument/2006/relationships/image" Target="../media/image5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hyperlink" Target="http://www.produtinhosnocabelo.com.br/2016/05/cabelos-sem-lavar-mais-de-uma-semana.html" TargetMode="External"/><Relationship Id="rId4" Type="http://schemas.openxmlformats.org/officeDocument/2006/relationships/image" Target="../media/image5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hyperlink" Target="http://www.produtinhosnocabelo.com.br/2016/05/cabelos-sem-lavar-mais-de-uma-semana.html" TargetMode="External"/><Relationship Id="rId4" Type="http://schemas.openxmlformats.org/officeDocument/2006/relationships/image" Target="../media/image5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hyperlink" Target="http://www.produtinhosnocabelo.com.br/2016/05/cabelos-sem-lavar-mais-de-uma-semana.html" TargetMode="Externa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hyperlink" Target="http://www.produtinhosnocabelo.com.br/2016/05/cabelos-sem-lavar-mais-de-uma-semana.html" TargetMode="External"/><Relationship Id="rId4" Type="http://schemas.openxmlformats.org/officeDocument/2006/relationships/image" Target="../media/image5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hyperlink" Target="http://www.produtinhosnocabelo.com.br/2016/05/cabelos-sem-lavar-mais-de-uma-semana.html" TargetMode="External"/><Relationship Id="rId4" Type="http://schemas.openxmlformats.org/officeDocument/2006/relationships/image" Target="../media/image5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hyperlink" Target="http://www.produtinhosnocabelo.com.br/2016/05/cabelos-sem-lavar-mais-de-uma-semana.html" TargetMode="External"/><Relationship Id="rId4" Type="http://schemas.openxmlformats.org/officeDocument/2006/relationships/image" Target="../media/image5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hyperlink" Target="http://www.produtinhosnocabelo.com.br/2016/05/cabelos-sem-lavar-mais-de-uma-semana.html" TargetMode="External"/><Relationship Id="rId4" Type="http://schemas.openxmlformats.org/officeDocument/2006/relationships/image" Target="../media/image5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hyperlink" Target="http://www.produtinhosnocabelo.com.br/2016/05/cabelos-sem-lavar-mais-de-uma-semana.html" TargetMode="External"/><Relationship Id="rId4" Type="http://schemas.openxmlformats.org/officeDocument/2006/relationships/image" Target="../media/image5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hyperlink" Target="http://www.produtinhosnocabelo.com.br/2016/05/cabelos-sem-lavar-mais-de-uma-semana.html" TargetMode="External"/><Relationship Id="rId4" Type="http://schemas.openxmlformats.org/officeDocument/2006/relationships/image" Target="../media/image5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hyperlink" Target="http://www.produtinhosnocabelo.com.br/2016/05/cabelos-sem-lavar-mais-de-uma-semana.html" TargetMode="External"/><Relationship Id="rId4" Type="http://schemas.openxmlformats.org/officeDocument/2006/relationships/image" Target="../media/image5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CONTROLADORIA-2.jpg"/>
          <p:cNvPicPr>
            <a:picLocks noChangeAspect="1"/>
          </p:cNvPicPr>
          <p:nvPr/>
        </p:nvPicPr>
        <p:blipFill>
          <a:blip r:embed="rId3"/>
          <a:srcRect l="31612" t="42388" r="23356" b="42289"/>
          <a:stretch>
            <a:fillRect/>
          </a:stretch>
        </p:blipFill>
        <p:spPr>
          <a:xfrm>
            <a:off x="30452" y="5827594"/>
            <a:ext cx="4282205" cy="1030406"/>
          </a:xfrm>
          <a:prstGeom prst="rect">
            <a:avLst/>
          </a:prstGeom>
        </p:spPr>
      </p:pic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BF05E-5359-4A42-B8FC-63446AD3A6E7}" type="slidenum">
              <a:rPr lang="pt-BR" smtClean="0"/>
              <a:pPr/>
              <a:t>1</a:t>
            </a:fld>
            <a:endParaRPr lang="pt-BR"/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18CA9095-F782-44E1-9114-5A4EDFDF1B67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00" t="14751" r="25601" b="12133"/>
          <a:stretch/>
        </p:blipFill>
        <p:spPr>
          <a:xfrm>
            <a:off x="3261813" y="834168"/>
            <a:ext cx="4536472" cy="4747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92519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 descr="CONTROLADORIA-2.jpg"/>
          <p:cNvPicPr>
            <a:picLocks noChangeAspect="1"/>
          </p:cNvPicPr>
          <p:nvPr/>
        </p:nvPicPr>
        <p:blipFill>
          <a:blip r:embed="rId3" cstate="print"/>
          <a:srcRect l="31612" t="42388" r="23356" b="42289"/>
          <a:stretch>
            <a:fillRect/>
          </a:stretch>
        </p:blipFill>
        <p:spPr>
          <a:xfrm>
            <a:off x="9157648" y="105290"/>
            <a:ext cx="2969171" cy="714457"/>
          </a:xfrm>
          <a:prstGeom prst="rect">
            <a:avLst/>
          </a:prstGeom>
        </p:spPr>
      </p:pic>
      <p:sp>
        <p:nvSpPr>
          <p:cNvPr id="4" name="Retângulo 3">
            <a:extLst>
              <a:ext uri="{FF2B5EF4-FFF2-40B4-BE49-F238E27FC236}">
                <a16:creationId xmlns:a16="http://schemas.microsoft.com/office/drawing/2014/main" id="{ED97021D-F78A-4DA5-814E-2E4E1BC5EDCD}"/>
              </a:ext>
            </a:extLst>
          </p:cNvPr>
          <p:cNvSpPr/>
          <p:nvPr/>
        </p:nvSpPr>
        <p:spPr>
          <a:xfrm flipV="1">
            <a:off x="0" y="862155"/>
            <a:ext cx="12192000" cy="529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4" name="CaixaDeTexto 13"/>
          <p:cNvSpPr txBox="1"/>
          <p:nvPr/>
        </p:nvSpPr>
        <p:spPr>
          <a:xfrm>
            <a:off x="7010049" y="1378428"/>
            <a:ext cx="62643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>
                <a:solidFill>
                  <a:schemeClr val="bg1"/>
                </a:solidFill>
              </a:rPr>
              <a:t>MACROFUNÇÃO: CONTROLE INTERNO	</a:t>
            </a:r>
            <a:endParaRPr lang="pt-BR" sz="1200" dirty="0">
              <a:solidFill>
                <a:schemeClr val="bg1"/>
              </a:solidFill>
            </a:endParaRPr>
          </a:p>
          <a:p>
            <a:pPr algn="ctr"/>
            <a:r>
              <a:rPr lang="pt-BR" sz="1200" b="1" dirty="0">
                <a:solidFill>
                  <a:schemeClr val="bg1"/>
                </a:solidFill>
              </a:rPr>
              <a:t>NÚCLEO: INTEGRIDADE (IR)</a:t>
            </a:r>
            <a:endParaRPr lang="pt-BR" sz="1200" dirty="0">
              <a:solidFill>
                <a:schemeClr val="bg1"/>
              </a:solidFill>
            </a:endParaRPr>
          </a:p>
          <a:p>
            <a:pPr algn="ctr"/>
            <a:endParaRPr lang="pt-BR" sz="1600" dirty="0"/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E8880410-63EF-4755-91AB-FA096ACD2D58}"/>
              </a:ext>
            </a:extLst>
          </p:cNvPr>
          <p:cNvSpPr txBox="1"/>
          <p:nvPr/>
        </p:nvSpPr>
        <p:spPr>
          <a:xfrm>
            <a:off x="0" y="231853"/>
            <a:ext cx="116231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PLANO DE INTEGRIDADE - EIXO 2: 12 AÇÕES</a:t>
            </a:r>
          </a:p>
        </p:txBody>
      </p:sp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id="{F128A61F-8166-4EE7-93A0-210F3B252E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6406089"/>
              </p:ext>
            </p:extLst>
          </p:nvPr>
        </p:nvGraphicFramePr>
        <p:xfrm>
          <a:off x="240554" y="1167668"/>
          <a:ext cx="11710891" cy="555152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452197">
                  <a:extLst>
                    <a:ext uri="{9D8B030D-6E8A-4147-A177-3AD203B41FA5}">
                      <a16:colId xmlns:a16="http://schemas.microsoft.com/office/drawing/2014/main" val="2304515092"/>
                    </a:ext>
                  </a:extLst>
                </a:gridCol>
                <a:gridCol w="10258694">
                  <a:extLst>
                    <a:ext uri="{9D8B030D-6E8A-4147-A177-3AD203B41FA5}">
                      <a16:colId xmlns:a16="http://schemas.microsoft.com/office/drawing/2014/main" val="1026283095"/>
                    </a:ext>
                  </a:extLst>
                </a:gridCol>
              </a:tblGrid>
              <a:tr h="766168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200" b="1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EIXO 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200" b="1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2. </a:t>
                      </a:r>
                      <a:r>
                        <a:rPr lang="pt-BR" sz="2200" b="1" dirty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ANÁLISE DE MATURIDADE E GERENCIAMENTO DOS RISCOS E FORTALECIMENTO DOS CONTROLES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5101004"/>
                  </a:ext>
                </a:extLst>
              </a:tr>
              <a:tr h="862150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1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DEFINIÇÃO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7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Implementar controles internos fundamentados na análise de maturidade e gestão de risco, que privilegiarão ações estratégicas de prevenção e detecção. Editar e revisar atos normativos, pautando-se pelas boas práticas regulatórias e pela legitimidade, estabilidade e coerência do ordenamento jurídico.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3982184"/>
                  </a:ext>
                </a:extLst>
              </a:tr>
              <a:tr h="134883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1" dirty="0">
                          <a:latin typeface="Calibri" panose="020F0502020204030204" pitchFamily="34" charset="0"/>
                        </a:rPr>
                        <a:t>AÇÕES</a:t>
                      </a:r>
                      <a:endParaRPr lang="pt-BR" sz="2000" b="1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kern="12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 Executar as ações do Plano de Integridade do Poder Executivo Municipal;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pt-BR" sz="4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 Executar o Plano anual de auditorias,</a:t>
                      </a:r>
                      <a:r>
                        <a:rPr lang="pt-BR" sz="1600" kern="12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com definição de ações de controle, objetos e metas;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pt-BR" sz="400" kern="1200" baseline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kern="12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 Criar uma ferramenta de controle de qualidade das ações de controle e monitoramento das recomendações;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pt-BR" sz="4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 Controlar as quantidades</a:t>
                      </a:r>
                      <a:r>
                        <a:rPr lang="pt-BR" sz="1600" kern="12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16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e os valores, por secretaria/entidade, das inexigibilidades e dispensas;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pt-BR" sz="4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pt-BR" sz="1600" kern="12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C</a:t>
                      </a:r>
                      <a:r>
                        <a:rPr lang="pt-BR" sz="16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ontrolar o quantitativo de aditivos por contratos e verificação das mudanças incorporadas;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pt-BR" sz="4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pt-BR" sz="1600" kern="12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C</a:t>
                      </a:r>
                      <a:r>
                        <a:rPr lang="pt-BR" sz="16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omparar os preços praticados nas licitações com os preços pagos por outros órgãos;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pt-BR" sz="4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pPr algn="just">
                        <a:buFontTx/>
                        <a:buChar char="-"/>
                      </a:pPr>
                      <a:r>
                        <a:rPr lang="pt-BR" sz="1600" kern="12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Editar ato normativo que regulamenta a Lei Anticorrupção da Pessoa Jurídica – Lei 12.846/2013;</a:t>
                      </a:r>
                    </a:p>
                    <a:p>
                      <a:pPr algn="just">
                        <a:buFontTx/>
                        <a:buChar char="-"/>
                      </a:pPr>
                      <a:endParaRPr lang="pt-BR" sz="300" kern="1200" baseline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pPr algn="just">
                        <a:buFontTx/>
                        <a:buChar char="-"/>
                      </a:pPr>
                      <a:r>
                        <a:rPr lang="pt-BR" sz="1600" kern="12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Revisar os atos normativos do Município;</a:t>
                      </a:r>
                    </a:p>
                    <a:p>
                      <a:pPr algn="just">
                        <a:buFontTx/>
                        <a:buNone/>
                      </a:pPr>
                      <a:endParaRPr lang="pt-BR" sz="400" kern="1200" baseline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pPr algn="just">
                        <a:buFontTx/>
                        <a:buChar char="-"/>
                      </a:pPr>
                      <a:r>
                        <a:rPr lang="pt-BR" sz="1600" kern="12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Recomendar que se incorpore aos contratos previsão de rescisão contratual e multa caso a contratada pratique atos lesivos à Administração Pública – Lei 12.846/2013;</a:t>
                      </a:r>
                    </a:p>
                    <a:p>
                      <a:pPr algn="just">
                        <a:buFontTx/>
                        <a:buChar char="-"/>
                      </a:pPr>
                      <a:endParaRPr lang="pt-BR" sz="400" kern="1200" baseline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pPr algn="just">
                        <a:buFontTx/>
                        <a:buChar char="-"/>
                      </a:pPr>
                      <a:r>
                        <a:rPr lang="pt-BR" sz="1600" kern="12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Auditar as contratações de terceirizados;</a:t>
                      </a:r>
                    </a:p>
                    <a:p>
                      <a:pPr algn="just">
                        <a:buFontTx/>
                        <a:buChar char="-"/>
                      </a:pPr>
                      <a:endParaRPr lang="pt-BR" sz="400" kern="1200" baseline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pPr algn="just">
                        <a:buFontTx/>
                        <a:buChar char="-"/>
                      </a:pPr>
                      <a:r>
                        <a:rPr lang="pt-BR" sz="1600" kern="12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Auditar bens e rendas dos dirigentes;</a:t>
                      </a:r>
                    </a:p>
                    <a:p>
                      <a:pPr algn="just">
                        <a:buFontTx/>
                        <a:buNone/>
                      </a:pPr>
                      <a:endParaRPr lang="pt-BR" sz="400" kern="1200" baseline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pPr algn="just">
                        <a:buFontTx/>
                        <a:buChar char="-"/>
                      </a:pPr>
                      <a:r>
                        <a:rPr lang="pt-BR" sz="1600" kern="12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Controlar os limites e condições para inscrição de despesas em restos a pagar do Município.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55994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93434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 descr="CONTROLADORIA-2.jpg"/>
          <p:cNvPicPr>
            <a:picLocks noChangeAspect="1"/>
          </p:cNvPicPr>
          <p:nvPr/>
        </p:nvPicPr>
        <p:blipFill>
          <a:blip r:embed="rId3" cstate="print"/>
          <a:srcRect l="31612" t="42388" r="23356" b="42289"/>
          <a:stretch>
            <a:fillRect/>
          </a:stretch>
        </p:blipFill>
        <p:spPr>
          <a:xfrm>
            <a:off x="9157648" y="105290"/>
            <a:ext cx="2969171" cy="714457"/>
          </a:xfrm>
          <a:prstGeom prst="rect">
            <a:avLst/>
          </a:prstGeom>
        </p:spPr>
      </p:pic>
      <p:sp>
        <p:nvSpPr>
          <p:cNvPr id="4" name="Retângulo 3">
            <a:extLst>
              <a:ext uri="{FF2B5EF4-FFF2-40B4-BE49-F238E27FC236}">
                <a16:creationId xmlns:a16="http://schemas.microsoft.com/office/drawing/2014/main" id="{ED97021D-F78A-4DA5-814E-2E4E1BC5EDCD}"/>
              </a:ext>
            </a:extLst>
          </p:cNvPr>
          <p:cNvSpPr/>
          <p:nvPr/>
        </p:nvSpPr>
        <p:spPr>
          <a:xfrm flipV="1">
            <a:off x="0" y="862155"/>
            <a:ext cx="12192000" cy="529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4" name="CaixaDeTexto 13"/>
          <p:cNvSpPr txBox="1"/>
          <p:nvPr/>
        </p:nvSpPr>
        <p:spPr>
          <a:xfrm>
            <a:off x="7010049" y="1378428"/>
            <a:ext cx="62643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>
                <a:solidFill>
                  <a:schemeClr val="bg1"/>
                </a:solidFill>
              </a:rPr>
              <a:t>MACROFUNÇÃO: CONTROLE INTERNO	</a:t>
            </a:r>
            <a:endParaRPr lang="pt-BR" sz="1200" dirty="0">
              <a:solidFill>
                <a:schemeClr val="bg1"/>
              </a:solidFill>
            </a:endParaRPr>
          </a:p>
          <a:p>
            <a:pPr algn="ctr"/>
            <a:r>
              <a:rPr lang="pt-BR" sz="1200" b="1" dirty="0">
                <a:solidFill>
                  <a:schemeClr val="bg1"/>
                </a:solidFill>
              </a:rPr>
              <a:t>NÚCLEO: INTEGRIDADE (IR)</a:t>
            </a:r>
            <a:endParaRPr lang="pt-BR" sz="1200" dirty="0">
              <a:solidFill>
                <a:schemeClr val="bg1"/>
              </a:solidFill>
            </a:endParaRPr>
          </a:p>
          <a:p>
            <a:pPr algn="ctr"/>
            <a:endParaRPr lang="pt-BR" sz="1600" dirty="0"/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E8880410-63EF-4755-91AB-FA096ACD2D58}"/>
              </a:ext>
            </a:extLst>
          </p:cNvPr>
          <p:cNvSpPr txBox="1"/>
          <p:nvPr/>
        </p:nvSpPr>
        <p:spPr>
          <a:xfrm>
            <a:off x="0" y="231853"/>
            <a:ext cx="116231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PLANO DE INTEGRIDADE - EIXO 3: 7 AÇÕES</a:t>
            </a:r>
          </a:p>
        </p:txBody>
      </p:sp>
      <p:graphicFrame>
        <p:nvGraphicFramePr>
          <p:cNvPr id="9" name="Tabela 8">
            <a:extLst>
              <a:ext uri="{FF2B5EF4-FFF2-40B4-BE49-F238E27FC236}">
                <a16:creationId xmlns:a16="http://schemas.microsoft.com/office/drawing/2014/main" id="{C10F6C1E-CAFA-4A7B-900C-D17B9BA207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4982820"/>
              </p:ext>
            </p:extLst>
          </p:nvPr>
        </p:nvGraphicFramePr>
        <p:xfrm>
          <a:off x="259607" y="1361810"/>
          <a:ext cx="11455315" cy="51054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75210">
                  <a:extLst>
                    <a:ext uri="{9D8B030D-6E8A-4147-A177-3AD203B41FA5}">
                      <a16:colId xmlns:a16="http://schemas.microsoft.com/office/drawing/2014/main" val="2304515092"/>
                    </a:ext>
                  </a:extLst>
                </a:gridCol>
                <a:gridCol w="9780105">
                  <a:extLst>
                    <a:ext uri="{9D8B030D-6E8A-4147-A177-3AD203B41FA5}">
                      <a16:colId xmlns:a16="http://schemas.microsoft.com/office/drawing/2014/main" val="1026283095"/>
                    </a:ext>
                  </a:extLst>
                </a:gridCol>
              </a:tblGrid>
              <a:tr h="704043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200" b="1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EIXO 3</a:t>
                      </a:r>
                    </a:p>
                  </a:txBody>
                  <a:tcPr anchor="ctr">
                    <a:solidFill>
                      <a:srgbClr val="72C8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2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3. ESTRATÉGIAS DE TRANSPARÊNCIA, CONTROLES DE EFETIVIDADE DAS POLÍTICAS PÚBLICAS E PARTICIPAÇÃO SOCIAL</a:t>
                      </a:r>
                    </a:p>
                  </a:txBody>
                  <a:tcPr>
                    <a:solidFill>
                      <a:srgbClr val="72C8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5101004"/>
                  </a:ext>
                </a:extLst>
              </a:tr>
              <a:tr h="856443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1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DEFINIÇÃO</a:t>
                      </a:r>
                    </a:p>
                  </a:txBody>
                  <a:tcPr anchor="ctr"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800" dirty="0">
                          <a:latin typeface="Calibri" panose="020F0502020204030204" pitchFamily="34" charset="0"/>
                        </a:rPr>
                        <a:t>Promover a participação social, incrementar a comunicação aberta, voluntária e transparente das atividades e dos resultados da organização, de maneira a fortalecer o acesso público à informação e realizar o controle da efetividade das políticas públicas através dos canais de ouvidoria.</a:t>
                      </a:r>
                    </a:p>
                  </a:txBody>
                  <a:tcPr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3982184"/>
                  </a:ext>
                </a:extLst>
              </a:tr>
              <a:tr h="160849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1" dirty="0">
                          <a:latin typeface="Calibri" panose="020F0502020204030204" pitchFamily="34" charset="0"/>
                        </a:rPr>
                        <a:t>AÇÕES</a:t>
                      </a:r>
                      <a:endParaRPr lang="pt-BR" sz="2000" b="1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pt-BR" sz="1500" dirty="0"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BR" sz="1500" kern="1200" baseline="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Disponibilizar pasta "fiscal cidadão" no site da transparência, com espaço destinado para informações de interesse do controle social informando índices constitucionais; plano de integridade; superávits financeiros e orçamentários do exercício anterior;  Relatório de economicidade nas contratações (placar da economia); glossário sobre licitações, dados agregados como resultados, </a:t>
                      </a:r>
                      <a:r>
                        <a:rPr lang="pt-BR" sz="1500" kern="1200" baseline="0" dirty="0" err="1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ex</a:t>
                      </a:r>
                      <a:r>
                        <a:rPr lang="pt-BR" sz="1500" kern="1200" baseline="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, pregões, dispensas, por secretaria;  entre outros;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pt-BR" sz="300" kern="1200" baseline="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pt-BR" sz="300" baseline="0" dirty="0">
                        <a:latin typeface="Calibri" panose="020F0502020204030204" pitchFamily="34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pt-BR" sz="1500" baseline="0" dirty="0">
                          <a:latin typeface="Calibri" panose="020F0502020204030204" pitchFamily="34" charset="0"/>
                        </a:rPr>
                        <a:t> Patrocinar a implantação da Carta de Serviços ao Cidadão;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pt-BR" sz="300" baseline="0" dirty="0">
                        <a:latin typeface="Calibri" panose="020F0502020204030204" pitchFamily="34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pt-BR" sz="1500" baseline="0" dirty="0">
                          <a:latin typeface="Calibri" panose="020F0502020204030204" pitchFamily="34" charset="0"/>
                        </a:rPr>
                        <a:t> Divulgar, monitorar e avaliar, quanto aos requisitos legais e aos compromissos formalizados, a Carta de Serviços ao Cidadão;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pt-BR" sz="300" baseline="0" dirty="0">
                        <a:latin typeface="Calibri" panose="020F0502020204030204" pitchFamily="34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pt-BR" sz="1500" baseline="0" dirty="0"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BR" sz="1500" dirty="0">
                          <a:latin typeface="Calibri" panose="020F0502020204030204" pitchFamily="34" charset="0"/>
                        </a:rPr>
                        <a:t>Promover atividades educativas sobre transparência,</a:t>
                      </a:r>
                      <a:r>
                        <a:rPr lang="pt-BR" sz="1500" baseline="0" dirty="0">
                          <a:latin typeface="Calibri" panose="020F0502020204030204" pitchFamily="34" charset="0"/>
                        </a:rPr>
                        <a:t> ética, cidadania e controle social voltadas ao público </a:t>
                      </a:r>
                      <a:r>
                        <a:rPr lang="pt-BR" sz="1500" baseline="0" dirty="0" err="1">
                          <a:latin typeface="Calibri" panose="020F0502020204030204" pitchFamily="34" charset="0"/>
                        </a:rPr>
                        <a:t>infantojuvenil</a:t>
                      </a:r>
                      <a:r>
                        <a:rPr lang="pt-BR" sz="1500" baseline="0" dirty="0">
                          <a:latin typeface="Calibri" panose="020F0502020204030204" pitchFamily="34" charset="0"/>
                        </a:rPr>
                        <a:t>;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pt-BR" sz="300" baseline="0" dirty="0">
                        <a:latin typeface="Calibri" panose="020F0502020204030204" pitchFamily="34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pt-BR" sz="1500" baseline="0" dirty="0"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BR" sz="1500" kern="1200" baseline="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Monitorar e avaliar o desempenho de ouvidoria ou de outros serviços abertos à sociedade;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pt-BR" sz="300" kern="1200" baseline="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500" baseline="0" dirty="0">
                          <a:latin typeface="Calibri" panose="020F0502020204030204" pitchFamily="34" charset="0"/>
                        </a:rPr>
                        <a:t>- Incorporar os </a:t>
                      </a:r>
                      <a:r>
                        <a:rPr lang="pt-BR" sz="1500" kern="1200" baseline="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resultados das solicitações, reclamações, sugestões, denúncias e elogios aos processos finalísticos e de apoio;</a:t>
                      </a:r>
                      <a:endParaRPr lang="pt-BR" sz="1500" baseline="0" dirty="0">
                        <a:latin typeface="Calibri" panose="020F0502020204030204" pitchFamily="34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300" baseline="0" dirty="0">
                        <a:latin typeface="Calibri" panose="020F0502020204030204" pitchFamily="34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pt-BR" sz="1500" baseline="0" dirty="0">
                          <a:latin typeface="Calibri" panose="020F0502020204030204" pitchFamily="34" charset="0"/>
                        </a:rPr>
                        <a:t> Aprimorar os processos de atendimento a partir da análise do desempenho, das necessidades e das expectativas do cidadão-usuário.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pt-BR" sz="300" baseline="0" dirty="0"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55994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19830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ângulo 12"/>
          <p:cNvSpPr/>
          <p:nvPr/>
        </p:nvSpPr>
        <p:spPr>
          <a:xfrm>
            <a:off x="0" y="0"/>
            <a:ext cx="9144000" cy="92804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7" name="Imagem 6" descr="CONTROLADORIA-2.jpg"/>
          <p:cNvPicPr>
            <a:picLocks noChangeAspect="1"/>
          </p:cNvPicPr>
          <p:nvPr/>
        </p:nvPicPr>
        <p:blipFill>
          <a:blip r:embed="rId3" cstate="print"/>
          <a:srcRect l="31612" t="42388" r="23356" b="42289"/>
          <a:stretch>
            <a:fillRect/>
          </a:stretch>
        </p:blipFill>
        <p:spPr>
          <a:xfrm>
            <a:off x="9157648" y="105290"/>
            <a:ext cx="2969171" cy="714457"/>
          </a:xfrm>
          <a:prstGeom prst="rect">
            <a:avLst/>
          </a:prstGeom>
        </p:spPr>
      </p:pic>
      <p:sp>
        <p:nvSpPr>
          <p:cNvPr id="4" name="Retângulo 3">
            <a:extLst>
              <a:ext uri="{FF2B5EF4-FFF2-40B4-BE49-F238E27FC236}">
                <a16:creationId xmlns:a16="http://schemas.microsoft.com/office/drawing/2014/main" id="{ED97021D-F78A-4DA5-814E-2E4E1BC5EDCD}"/>
              </a:ext>
            </a:extLst>
          </p:cNvPr>
          <p:cNvSpPr/>
          <p:nvPr/>
        </p:nvSpPr>
        <p:spPr>
          <a:xfrm flipV="1">
            <a:off x="0" y="904885"/>
            <a:ext cx="12192000" cy="529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9607826" y="1616765"/>
            <a:ext cx="25841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595C92BF-AA0D-467E-ADC7-D45E59B6D0F4}"/>
              </a:ext>
            </a:extLst>
          </p:cNvPr>
          <p:cNvSpPr txBox="1"/>
          <p:nvPr/>
        </p:nvSpPr>
        <p:spPr>
          <a:xfrm>
            <a:off x="-7496" y="-20675"/>
            <a:ext cx="91651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>
              <a:defRPr sz="2300" b="1"/>
            </a:lvl1pPr>
          </a:lstStyle>
          <a:p>
            <a:pPr defTabSz="457200">
              <a:defRPr/>
            </a:pPr>
            <a:r>
              <a:rPr lang="pt-BR" sz="1600" dirty="0">
                <a:solidFill>
                  <a:srgbClr val="C00000"/>
                </a:solidFill>
              </a:rPr>
              <a:t>EIXO 1</a:t>
            </a:r>
          </a:p>
          <a:p>
            <a:pPr defTabSz="457200">
              <a:defRPr/>
            </a:pPr>
            <a:r>
              <a:rPr lang="pt-BR" sz="2000" dirty="0"/>
              <a:t>INCORPORAÇÃO DE PADRÕES ELEVADOS DE CONDUTA PELOS AGENTES PÚBLICOS</a:t>
            </a:r>
            <a:endParaRPr lang="pt-BR" sz="3200" dirty="0"/>
          </a:p>
        </p:txBody>
      </p:sp>
      <p:sp>
        <p:nvSpPr>
          <p:cNvPr id="11" name="Retângulo 10"/>
          <p:cNvSpPr/>
          <p:nvPr/>
        </p:nvSpPr>
        <p:spPr>
          <a:xfrm>
            <a:off x="1492155" y="1454441"/>
            <a:ext cx="631436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dirty="0">
                <a:solidFill>
                  <a:srgbClr val="C00000"/>
                </a:solidFill>
                <a:latin typeface="+mj-lt"/>
              </a:rPr>
              <a:t>1.1.</a:t>
            </a:r>
            <a:r>
              <a:rPr lang="pt-BR" sz="2000" dirty="0">
                <a:solidFill>
                  <a:prstClr val="black"/>
                </a:solidFill>
                <a:latin typeface="+mj-lt"/>
              </a:rPr>
              <a:t> Criar Rede Municipal de Controle Interno</a:t>
            </a:r>
          </a:p>
        </p:txBody>
      </p:sp>
      <p:pic>
        <p:nvPicPr>
          <p:cNvPr id="12" name="Imagem 11" descr="Uma imagem contendo planta, guarda-chuva&#10;&#10;Descrição gerada automaticamente">
            <a:extLst>
              <a:ext uri="{FF2B5EF4-FFF2-40B4-BE49-F238E27FC236}">
                <a16:creationId xmlns:a16="http://schemas.microsoft.com/office/drawing/2014/main" id="{01BF2EE1-16ED-4FD1-9200-1E859B251A0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 rot="13992235">
            <a:off x="568001" y="1279247"/>
            <a:ext cx="712594" cy="570075"/>
          </a:xfrm>
          <a:prstGeom prst="rect">
            <a:avLst/>
          </a:prstGeom>
        </p:spPr>
      </p:pic>
      <p:pic>
        <p:nvPicPr>
          <p:cNvPr id="10" name="Imagem 9" descr="Imagem em preto e branco&#10;&#10;Descrição gerada automaticamente"/>
          <p:cNvPicPr/>
          <p:nvPr/>
        </p:nvPicPr>
        <p:blipFill rotWithShape="1">
          <a:blip r:embed="rId6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85" t="39598" r="7045" b="26589"/>
          <a:stretch/>
        </p:blipFill>
        <p:spPr bwMode="auto">
          <a:xfrm>
            <a:off x="7869863" y="1132764"/>
            <a:ext cx="4322137" cy="99908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CaixaDeTexto 13"/>
          <p:cNvSpPr txBox="1"/>
          <p:nvPr/>
        </p:nvSpPr>
        <p:spPr>
          <a:xfrm>
            <a:off x="7010049" y="1378428"/>
            <a:ext cx="62643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>
                <a:solidFill>
                  <a:schemeClr val="bg1"/>
                </a:solidFill>
              </a:rPr>
              <a:t>MACROFUNÇÃO: CONTROLE INTERNO	</a:t>
            </a:r>
            <a:endParaRPr lang="pt-BR" sz="1200" dirty="0">
              <a:solidFill>
                <a:schemeClr val="bg1"/>
              </a:solidFill>
            </a:endParaRPr>
          </a:p>
          <a:p>
            <a:pPr algn="ctr"/>
            <a:r>
              <a:rPr lang="pt-BR" sz="1200" b="1" dirty="0">
                <a:solidFill>
                  <a:schemeClr val="bg1"/>
                </a:solidFill>
              </a:rPr>
              <a:t>NÚCLEO: INTEGRIDADE (IR)</a:t>
            </a:r>
            <a:endParaRPr lang="pt-BR" sz="1200" dirty="0">
              <a:solidFill>
                <a:schemeClr val="bg1"/>
              </a:solidFill>
            </a:endParaRPr>
          </a:p>
          <a:p>
            <a:pPr algn="ctr"/>
            <a:endParaRPr lang="pt-BR" sz="1600" dirty="0"/>
          </a:p>
        </p:txBody>
      </p:sp>
      <p:sp>
        <p:nvSpPr>
          <p:cNvPr id="1026" name="Caixa de Texto 2"/>
          <p:cNvSpPr txBox="1">
            <a:spLocks noChangeArrowheads="1"/>
          </p:cNvSpPr>
          <p:nvPr/>
        </p:nvSpPr>
        <p:spPr bwMode="auto">
          <a:xfrm>
            <a:off x="245660" y="3001897"/>
            <a:ext cx="11709779" cy="2443560"/>
          </a:xfrm>
          <a:prstGeom prst="rect">
            <a:avLst/>
          </a:prstGeom>
          <a:noFill/>
          <a:ln w="19050">
            <a:solidFill>
              <a:srgbClr val="C00000"/>
            </a:solidFill>
            <a:prstDash val="lgDash"/>
            <a:miter lim="800000"/>
            <a:headEnd/>
            <a:tailEnd/>
          </a:ln>
        </p:spPr>
        <p:txBody>
          <a:bodyPr vert="horz" wrap="square" lIns="198000" tIns="190800" rIns="198000" bIns="190800" numCol="1" anchor="t" anchorCtr="0" compatLnSpc="1">
            <a:prstTxWarp prst="textNoShape">
              <a:avLst/>
            </a:prstTxWarp>
          </a:bodyPr>
          <a:lstStyle/>
          <a:p>
            <a:pPr lvl="0" algn="just" fontAlgn="base">
              <a:spcBef>
                <a:spcPct val="0"/>
              </a:spcBef>
              <a:spcAft>
                <a:spcPts val="1000"/>
              </a:spcAft>
            </a:pPr>
            <a:r>
              <a:rPr lang="pt-BR" dirty="0">
                <a:solidFill>
                  <a:srgbClr val="C00000"/>
                </a:solidFill>
              </a:rPr>
              <a:t>➯ </a:t>
            </a:r>
            <a:r>
              <a:rPr kumimoji="0" lang="pt-B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Portaria 004/CGM/2019 - Criou a 1ª Rede Municipal de Controle Interno;</a:t>
            </a:r>
          </a:p>
          <a:p>
            <a:pPr lvl="0" algn="just" fontAlgn="base">
              <a:spcBef>
                <a:spcPct val="0"/>
              </a:spcBef>
              <a:spcAft>
                <a:spcPts val="1000"/>
              </a:spcAft>
            </a:pPr>
            <a:r>
              <a:rPr lang="pt-BR" dirty="0">
                <a:solidFill>
                  <a:srgbClr val="C00000"/>
                </a:solidFill>
              </a:rPr>
              <a:t>➯ </a:t>
            </a:r>
            <a:r>
              <a:rPr kumimoji="0" lang="pt-B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Decreto N° 13.369/19 - Trata da criação de unidades de controle interno setoriais - UCIS nas empresas e órgãos do município. As UCIS serão instituídas, obrigatoriamente, nas entidades da Administração Indireta e, opcionalmente, nos órgãos da Administração Direta e Administrações Regionais. Atuarão em assuntos correlatos à gestão financeira, orçamentária, administrativa, contábil, licitatória, operacional, patrimonial, de tecnologia da informação, pessoal e de transparência e irão compor a Rede de Controle Interno do Município.</a:t>
            </a:r>
            <a:endParaRPr kumimoji="0" lang="pt-BR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16" name="Retângulo 15"/>
          <p:cNvSpPr/>
          <p:nvPr/>
        </p:nvSpPr>
        <p:spPr>
          <a:xfrm>
            <a:off x="4960963" y="2630430"/>
            <a:ext cx="22041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dirty="0">
                <a:solidFill>
                  <a:srgbClr val="C00000"/>
                </a:solidFill>
                <a:latin typeface="+mj-lt"/>
              </a:rPr>
              <a:t>SITUAÇÃO ATUAL</a:t>
            </a:r>
          </a:p>
        </p:txBody>
      </p:sp>
      <p:sp>
        <p:nvSpPr>
          <p:cNvPr id="17" name="Retângulo 16"/>
          <p:cNvSpPr/>
          <p:nvPr/>
        </p:nvSpPr>
        <p:spPr>
          <a:xfrm>
            <a:off x="4935941" y="5990049"/>
            <a:ext cx="228372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dirty="0">
                <a:solidFill>
                  <a:srgbClr val="C00000"/>
                </a:solidFill>
                <a:latin typeface="+mj-lt"/>
              </a:rPr>
              <a:t>PROGRESSO </a:t>
            </a:r>
            <a:r>
              <a:rPr lang="pt-BR" sz="2000" b="1" u="sng" dirty="0">
                <a:solidFill>
                  <a:srgbClr val="C00000"/>
                </a:solidFill>
                <a:latin typeface="+mj-lt"/>
              </a:rPr>
              <a:t>100%</a:t>
            </a:r>
          </a:p>
        </p:txBody>
      </p:sp>
    </p:spTree>
    <p:extLst>
      <p:ext uri="{BB962C8B-B14F-4D97-AF65-F5344CB8AC3E}">
        <p14:creationId xmlns:p14="http://schemas.microsoft.com/office/powerpoint/2010/main" val="36715030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ângulo 12"/>
          <p:cNvSpPr/>
          <p:nvPr/>
        </p:nvSpPr>
        <p:spPr>
          <a:xfrm>
            <a:off x="0" y="0"/>
            <a:ext cx="9144000" cy="92804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7" name="Imagem 6" descr="CONTROLADORIA-2.jpg"/>
          <p:cNvPicPr>
            <a:picLocks noChangeAspect="1"/>
          </p:cNvPicPr>
          <p:nvPr/>
        </p:nvPicPr>
        <p:blipFill>
          <a:blip r:embed="rId3" cstate="print"/>
          <a:srcRect l="31612" t="42388" r="23356" b="42289"/>
          <a:stretch>
            <a:fillRect/>
          </a:stretch>
        </p:blipFill>
        <p:spPr>
          <a:xfrm>
            <a:off x="9157648" y="105290"/>
            <a:ext cx="2969171" cy="714457"/>
          </a:xfrm>
          <a:prstGeom prst="rect">
            <a:avLst/>
          </a:prstGeom>
        </p:spPr>
      </p:pic>
      <p:sp>
        <p:nvSpPr>
          <p:cNvPr id="4" name="Retângulo 3">
            <a:extLst>
              <a:ext uri="{FF2B5EF4-FFF2-40B4-BE49-F238E27FC236}">
                <a16:creationId xmlns:a16="http://schemas.microsoft.com/office/drawing/2014/main" id="{ED97021D-F78A-4DA5-814E-2E4E1BC5EDCD}"/>
              </a:ext>
            </a:extLst>
          </p:cNvPr>
          <p:cNvSpPr/>
          <p:nvPr/>
        </p:nvSpPr>
        <p:spPr>
          <a:xfrm flipV="1">
            <a:off x="0" y="904885"/>
            <a:ext cx="12192000" cy="529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9607826" y="1616765"/>
            <a:ext cx="25841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595C92BF-AA0D-467E-ADC7-D45E59B6D0F4}"/>
              </a:ext>
            </a:extLst>
          </p:cNvPr>
          <p:cNvSpPr txBox="1"/>
          <p:nvPr/>
        </p:nvSpPr>
        <p:spPr>
          <a:xfrm>
            <a:off x="-7496" y="-20675"/>
            <a:ext cx="91651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>
              <a:defRPr sz="2300" b="1"/>
            </a:lvl1pPr>
          </a:lstStyle>
          <a:p>
            <a:pPr defTabSz="457200">
              <a:defRPr/>
            </a:pPr>
            <a:r>
              <a:rPr lang="pt-BR" sz="1600" dirty="0">
                <a:solidFill>
                  <a:srgbClr val="C00000"/>
                </a:solidFill>
              </a:rPr>
              <a:t>EIXO 1</a:t>
            </a:r>
          </a:p>
          <a:p>
            <a:pPr defTabSz="457200">
              <a:defRPr/>
            </a:pPr>
            <a:r>
              <a:rPr lang="pt-BR" sz="2000" dirty="0"/>
              <a:t>INCORPORAÇÃO DE PADRÕES ELEVADOS DE CONDUTA PELOS AGENTES PÚBLICOS</a:t>
            </a:r>
            <a:endParaRPr lang="pt-BR" sz="3200" dirty="0"/>
          </a:p>
        </p:txBody>
      </p:sp>
      <p:sp>
        <p:nvSpPr>
          <p:cNvPr id="11" name="Retângulo 10"/>
          <p:cNvSpPr/>
          <p:nvPr/>
        </p:nvSpPr>
        <p:spPr>
          <a:xfrm>
            <a:off x="1492156" y="1454441"/>
            <a:ext cx="631436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dirty="0">
                <a:solidFill>
                  <a:srgbClr val="C00000"/>
                </a:solidFill>
                <a:latin typeface="+mj-lt"/>
              </a:rPr>
              <a:t>1.2.</a:t>
            </a:r>
            <a:r>
              <a:rPr lang="pt-BR" sz="2000" dirty="0">
                <a:solidFill>
                  <a:prstClr val="black"/>
                </a:solidFill>
                <a:latin typeface="+mj-lt"/>
              </a:rPr>
              <a:t> Editar Termos de  Requisitos Mínimos – </a:t>
            </a:r>
            <a:r>
              <a:rPr lang="pt-BR" sz="2000" dirty="0" err="1">
                <a:solidFill>
                  <a:prstClr val="black"/>
                </a:solidFill>
                <a:latin typeface="+mj-lt"/>
              </a:rPr>
              <a:t>TRMs</a:t>
            </a:r>
            <a:r>
              <a:rPr lang="pt-BR" sz="2000" dirty="0">
                <a:solidFill>
                  <a:prstClr val="black"/>
                </a:solidFill>
                <a:latin typeface="+mj-lt"/>
              </a:rPr>
              <a:t> – para a devida instrução processual</a:t>
            </a:r>
          </a:p>
        </p:txBody>
      </p:sp>
      <p:pic>
        <p:nvPicPr>
          <p:cNvPr id="12" name="Imagem 11" descr="Uma imagem contendo planta, guarda-chuva&#10;&#10;Descrição gerada automaticamente">
            <a:extLst>
              <a:ext uri="{FF2B5EF4-FFF2-40B4-BE49-F238E27FC236}">
                <a16:creationId xmlns:a16="http://schemas.microsoft.com/office/drawing/2014/main" id="{01BF2EE1-16ED-4FD1-9200-1E859B251A0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 rot="13992235">
            <a:off x="568001" y="1279247"/>
            <a:ext cx="712594" cy="570075"/>
          </a:xfrm>
          <a:prstGeom prst="rect">
            <a:avLst/>
          </a:prstGeom>
        </p:spPr>
      </p:pic>
      <p:pic>
        <p:nvPicPr>
          <p:cNvPr id="9" name="Imagem 8" descr="Imagem em preto e branco&#10;&#10;Descrição gerada automaticamente"/>
          <p:cNvPicPr/>
          <p:nvPr/>
        </p:nvPicPr>
        <p:blipFill rotWithShape="1">
          <a:blip r:embed="rId6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85" t="39598" r="7045" b="26589"/>
          <a:stretch/>
        </p:blipFill>
        <p:spPr bwMode="auto">
          <a:xfrm>
            <a:off x="7697337" y="1132764"/>
            <a:ext cx="4494663" cy="99908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0" name="CaixaDeTexto 9"/>
          <p:cNvSpPr txBox="1"/>
          <p:nvPr/>
        </p:nvSpPr>
        <p:spPr>
          <a:xfrm>
            <a:off x="6942997" y="1282892"/>
            <a:ext cx="6264322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>
                <a:solidFill>
                  <a:schemeClr val="bg1"/>
                </a:solidFill>
              </a:rPr>
              <a:t>MACROFUNÇÃO: CONTROLE INTERNO	</a:t>
            </a:r>
            <a:endParaRPr lang="pt-BR" sz="1200" dirty="0">
              <a:solidFill>
                <a:schemeClr val="bg1"/>
              </a:solidFill>
            </a:endParaRPr>
          </a:p>
          <a:p>
            <a:pPr algn="ctr"/>
            <a:r>
              <a:rPr lang="pt-BR" sz="1200" b="1" dirty="0">
                <a:solidFill>
                  <a:schemeClr val="bg1"/>
                </a:solidFill>
              </a:rPr>
              <a:t>NÚCLEO: CONSULTORIA E ANÁLISE </a:t>
            </a:r>
          </a:p>
          <a:p>
            <a:pPr algn="ctr"/>
            <a:r>
              <a:rPr lang="pt-BR" sz="1200" b="1" dirty="0">
                <a:solidFill>
                  <a:schemeClr val="bg1"/>
                </a:solidFill>
              </a:rPr>
              <a:t>PROCESSUAL (CAP)</a:t>
            </a:r>
            <a:endParaRPr lang="pt-BR" sz="1200" dirty="0">
              <a:solidFill>
                <a:schemeClr val="bg1"/>
              </a:solidFill>
            </a:endParaRPr>
          </a:p>
          <a:p>
            <a:pPr algn="ctr"/>
            <a:endParaRPr lang="pt-BR" sz="1600" dirty="0"/>
          </a:p>
        </p:txBody>
      </p:sp>
      <p:sp>
        <p:nvSpPr>
          <p:cNvPr id="16" name="Caixa de Texto 2"/>
          <p:cNvSpPr txBox="1">
            <a:spLocks noChangeArrowheads="1"/>
          </p:cNvSpPr>
          <p:nvPr/>
        </p:nvSpPr>
        <p:spPr bwMode="auto">
          <a:xfrm>
            <a:off x="245660" y="3001897"/>
            <a:ext cx="11709779" cy="2730164"/>
          </a:xfrm>
          <a:prstGeom prst="rect">
            <a:avLst/>
          </a:prstGeom>
          <a:noFill/>
          <a:ln w="19050">
            <a:solidFill>
              <a:srgbClr val="C00000"/>
            </a:solidFill>
            <a:prstDash val="lgDash"/>
            <a:miter lim="800000"/>
            <a:headEnd/>
            <a:tailEnd/>
          </a:ln>
        </p:spPr>
        <p:txBody>
          <a:bodyPr vert="horz" wrap="square" lIns="198000" tIns="190800" rIns="198000" bIns="190800" numCol="1" anchor="t" anchorCtr="0" compatLnSpc="1">
            <a:prstTxWarp prst="textNoShape">
              <a:avLst/>
            </a:prstTxWarp>
          </a:bodyPr>
          <a:lstStyle/>
          <a:p>
            <a:pPr lvl="0" algn="just" fontAlgn="base">
              <a:spcBef>
                <a:spcPct val="0"/>
              </a:spcBef>
              <a:spcAft>
                <a:spcPts val="1000"/>
              </a:spcAft>
            </a:pPr>
            <a:r>
              <a:rPr lang="pt-BR" dirty="0">
                <a:solidFill>
                  <a:srgbClr val="C00000"/>
                </a:solidFill>
              </a:rPr>
              <a:t>➯ </a:t>
            </a:r>
            <a:r>
              <a:rPr lang="pt-BR" dirty="0">
                <a:cs typeface="Arial" pitchFamily="34" charset="0"/>
              </a:rPr>
              <a:t>Decreto Nº 13.269/2019 - Dispõe sobre a obrigatoriedade de utilização dos termos de requisitos mínimos –</a:t>
            </a:r>
            <a:r>
              <a:rPr lang="pt-BR" dirty="0" err="1">
                <a:cs typeface="Arial" pitchFamily="34" charset="0"/>
              </a:rPr>
              <a:t>TRMs</a:t>
            </a:r>
            <a:r>
              <a:rPr lang="pt-BR" dirty="0">
                <a:cs typeface="Arial" pitchFamily="34" charset="0"/>
              </a:rPr>
              <a:t> - para a correta instrução processual no âmbito do município de Niterói e delega competência à Controladoria Geral Do Município para editar as alterações e/ou inclusões porventura existentes, e dá outras providências;</a:t>
            </a:r>
          </a:p>
          <a:p>
            <a:pPr lvl="0" algn="just" fontAlgn="base">
              <a:spcBef>
                <a:spcPct val="0"/>
              </a:spcBef>
              <a:spcAft>
                <a:spcPts val="1000"/>
              </a:spcAft>
            </a:pPr>
            <a:r>
              <a:rPr lang="pt-BR" dirty="0">
                <a:solidFill>
                  <a:srgbClr val="C00000"/>
                </a:solidFill>
              </a:rPr>
              <a:t>➯ </a:t>
            </a:r>
            <a:r>
              <a:rPr lang="pt-BR" dirty="0">
                <a:cs typeface="Arial" pitchFamily="34" charset="0"/>
              </a:rPr>
              <a:t>Decreto Nº 13.553/2020 - No período de pandemia do </a:t>
            </a:r>
            <a:r>
              <a:rPr lang="pt-BR" dirty="0" err="1">
                <a:cs typeface="Arial" pitchFamily="34" charset="0"/>
              </a:rPr>
              <a:t>Coronavírus</a:t>
            </a:r>
            <a:r>
              <a:rPr lang="pt-BR" dirty="0">
                <a:cs typeface="Arial" pitchFamily="34" charset="0"/>
              </a:rPr>
              <a:t>: Art. 1º. Os processos administrativos que envolvam contratações emergenciais, formalizados durante o período em que vigorar o estado de emergência em saúde pública, declarado pelo Decreto Municipal N° 13.506/2020, deverão observar os termos de requisitos mínimos presentes na Portaria 002/CGM/2020 da Controladoria Geral do Município (TRM 19).</a:t>
            </a:r>
            <a:endParaRPr kumimoji="0" lang="pt-BR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17" name="Retângulo 16"/>
          <p:cNvSpPr/>
          <p:nvPr/>
        </p:nvSpPr>
        <p:spPr>
          <a:xfrm>
            <a:off x="4960963" y="2630430"/>
            <a:ext cx="22041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dirty="0">
                <a:solidFill>
                  <a:srgbClr val="C00000"/>
                </a:solidFill>
                <a:latin typeface="+mj-lt"/>
              </a:rPr>
              <a:t>SITUAÇÃO ATUAL</a:t>
            </a:r>
          </a:p>
        </p:txBody>
      </p:sp>
      <p:sp>
        <p:nvSpPr>
          <p:cNvPr id="18" name="Retângulo 17"/>
          <p:cNvSpPr/>
          <p:nvPr/>
        </p:nvSpPr>
        <p:spPr>
          <a:xfrm>
            <a:off x="4935941" y="6112881"/>
            <a:ext cx="228372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dirty="0">
                <a:solidFill>
                  <a:srgbClr val="C00000"/>
                </a:solidFill>
                <a:latin typeface="+mj-lt"/>
              </a:rPr>
              <a:t>PROGRESSO </a:t>
            </a:r>
            <a:r>
              <a:rPr lang="pt-BR" sz="2000" b="1" u="sng" dirty="0">
                <a:solidFill>
                  <a:srgbClr val="C00000"/>
                </a:solidFill>
                <a:latin typeface="+mj-lt"/>
              </a:rPr>
              <a:t>100%</a:t>
            </a:r>
          </a:p>
        </p:txBody>
      </p:sp>
    </p:spTree>
    <p:extLst>
      <p:ext uri="{BB962C8B-B14F-4D97-AF65-F5344CB8AC3E}">
        <p14:creationId xmlns:p14="http://schemas.microsoft.com/office/powerpoint/2010/main" val="32301825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ângulo 12"/>
          <p:cNvSpPr/>
          <p:nvPr/>
        </p:nvSpPr>
        <p:spPr>
          <a:xfrm>
            <a:off x="0" y="0"/>
            <a:ext cx="9144000" cy="92804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7" name="Imagem 6" descr="CONTROLADORIA-2.jpg"/>
          <p:cNvPicPr>
            <a:picLocks noChangeAspect="1"/>
          </p:cNvPicPr>
          <p:nvPr/>
        </p:nvPicPr>
        <p:blipFill>
          <a:blip r:embed="rId3" cstate="print"/>
          <a:srcRect l="31612" t="42388" r="23356" b="42289"/>
          <a:stretch>
            <a:fillRect/>
          </a:stretch>
        </p:blipFill>
        <p:spPr>
          <a:xfrm>
            <a:off x="9157648" y="105290"/>
            <a:ext cx="2969171" cy="714457"/>
          </a:xfrm>
          <a:prstGeom prst="rect">
            <a:avLst/>
          </a:prstGeom>
        </p:spPr>
      </p:pic>
      <p:sp>
        <p:nvSpPr>
          <p:cNvPr id="4" name="Retângulo 3">
            <a:extLst>
              <a:ext uri="{FF2B5EF4-FFF2-40B4-BE49-F238E27FC236}">
                <a16:creationId xmlns:a16="http://schemas.microsoft.com/office/drawing/2014/main" id="{ED97021D-F78A-4DA5-814E-2E4E1BC5EDCD}"/>
              </a:ext>
            </a:extLst>
          </p:cNvPr>
          <p:cNvSpPr/>
          <p:nvPr/>
        </p:nvSpPr>
        <p:spPr>
          <a:xfrm flipV="1">
            <a:off x="0" y="904885"/>
            <a:ext cx="12192000" cy="529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9607826" y="1616765"/>
            <a:ext cx="25841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595C92BF-AA0D-467E-ADC7-D45E59B6D0F4}"/>
              </a:ext>
            </a:extLst>
          </p:cNvPr>
          <p:cNvSpPr txBox="1"/>
          <p:nvPr/>
        </p:nvSpPr>
        <p:spPr>
          <a:xfrm>
            <a:off x="-7496" y="-20675"/>
            <a:ext cx="91651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>
              <a:defRPr sz="2300" b="1"/>
            </a:lvl1pPr>
          </a:lstStyle>
          <a:p>
            <a:pPr defTabSz="457200">
              <a:defRPr/>
            </a:pPr>
            <a:r>
              <a:rPr lang="pt-BR" sz="1600" dirty="0">
                <a:solidFill>
                  <a:srgbClr val="C00000"/>
                </a:solidFill>
              </a:rPr>
              <a:t>EIXO 1</a:t>
            </a:r>
          </a:p>
          <a:p>
            <a:pPr defTabSz="457200">
              <a:defRPr/>
            </a:pPr>
            <a:r>
              <a:rPr lang="pt-BR" sz="2000" dirty="0"/>
              <a:t>INCORPORAÇÃO DE PADRÕES ELEVADOS DE CONDUTA PELOS AGENTES PÚBLICOS</a:t>
            </a:r>
            <a:endParaRPr lang="pt-BR" sz="3200" dirty="0"/>
          </a:p>
        </p:txBody>
      </p:sp>
      <p:sp>
        <p:nvSpPr>
          <p:cNvPr id="11" name="Retângulo 10"/>
          <p:cNvSpPr/>
          <p:nvPr/>
        </p:nvSpPr>
        <p:spPr>
          <a:xfrm>
            <a:off x="1492157" y="1454441"/>
            <a:ext cx="625977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000" b="1" dirty="0">
                <a:solidFill>
                  <a:srgbClr val="C00000"/>
                </a:solidFill>
              </a:rPr>
              <a:t>1.3. </a:t>
            </a:r>
            <a:r>
              <a:rPr lang="pt-BR" sz="2000" dirty="0">
                <a:solidFill>
                  <a:prstClr val="black"/>
                </a:solidFill>
                <a:latin typeface="+mj-lt"/>
              </a:rPr>
              <a:t>Divulgar os cursos do TCE-RJ e da EGG - Escola de Governo e Gestão nos informes mensais da CGM</a:t>
            </a:r>
          </a:p>
        </p:txBody>
      </p:sp>
      <p:pic>
        <p:nvPicPr>
          <p:cNvPr id="12" name="Imagem 11" descr="Uma imagem contendo planta, guarda-chuva&#10;&#10;Descrição gerada automaticamente">
            <a:extLst>
              <a:ext uri="{FF2B5EF4-FFF2-40B4-BE49-F238E27FC236}">
                <a16:creationId xmlns:a16="http://schemas.microsoft.com/office/drawing/2014/main" id="{01BF2EE1-16ED-4FD1-9200-1E859B251A0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 rot="13992235">
            <a:off x="568001" y="1279247"/>
            <a:ext cx="712594" cy="570075"/>
          </a:xfrm>
          <a:prstGeom prst="rect">
            <a:avLst/>
          </a:prstGeom>
        </p:spPr>
      </p:pic>
      <p:pic>
        <p:nvPicPr>
          <p:cNvPr id="9" name="Imagem 8" descr="Imagem em preto e branco&#10;&#10;Descrição gerada automaticamente"/>
          <p:cNvPicPr/>
          <p:nvPr/>
        </p:nvPicPr>
        <p:blipFill rotWithShape="1">
          <a:blip r:embed="rId6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85" t="39598" r="7045" b="26589"/>
          <a:stretch/>
        </p:blipFill>
        <p:spPr bwMode="auto">
          <a:xfrm>
            <a:off x="8215952" y="1132764"/>
            <a:ext cx="3976048" cy="85980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0" name="CaixaDeTexto 9"/>
          <p:cNvSpPr txBox="1"/>
          <p:nvPr/>
        </p:nvSpPr>
        <p:spPr>
          <a:xfrm>
            <a:off x="7146529" y="1405724"/>
            <a:ext cx="62643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>
                <a:solidFill>
                  <a:schemeClr val="bg1"/>
                </a:solidFill>
              </a:rPr>
              <a:t>NÚCLEO: GABINETE</a:t>
            </a:r>
            <a:endParaRPr lang="pt-BR" sz="1200" dirty="0">
              <a:solidFill>
                <a:schemeClr val="bg1"/>
              </a:solidFill>
            </a:endParaRPr>
          </a:p>
          <a:p>
            <a:pPr algn="ctr"/>
            <a:endParaRPr lang="pt-BR" sz="1600" dirty="0"/>
          </a:p>
        </p:txBody>
      </p:sp>
      <p:sp>
        <p:nvSpPr>
          <p:cNvPr id="14" name="Caixa de Texto 2"/>
          <p:cNvSpPr txBox="1">
            <a:spLocks noChangeArrowheads="1"/>
          </p:cNvSpPr>
          <p:nvPr/>
        </p:nvSpPr>
        <p:spPr bwMode="auto">
          <a:xfrm>
            <a:off x="245660" y="3438633"/>
            <a:ext cx="11709779" cy="1256204"/>
          </a:xfrm>
          <a:prstGeom prst="rect">
            <a:avLst/>
          </a:prstGeom>
          <a:noFill/>
          <a:ln w="19050">
            <a:solidFill>
              <a:srgbClr val="C00000"/>
            </a:solidFill>
            <a:prstDash val="lgDash"/>
            <a:miter lim="800000"/>
            <a:headEnd/>
            <a:tailEnd/>
          </a:ln>
        </p:spPr>
        <p:txBody>
          <a:bodyPr vert="horz" wrap="square" lIns="198000" tIns="190800" rIns="198000" bIns="190800" numCol="1" anchor="t" anchorCtr="0" compatLnSpc="1">
            <a:prstTxWarp prst="textNoShape">
              <a:avLst/>
            </a:prstTxWarp>
          </a:bodyPr>
          <a:lstStyle/>
          <a:p>
            <a:pPr lvl="0" algn="just" fontAlgn="base">
              <a:spcBef>
                <a:spcPct val="0"/>
              </a:spcBef>
              <a:spcAft>
                <a:spcPts val="1000"/>
              </a:spcAft>
            </a:pPr>
            <a:r>
              <a:rPr lang="pt-BR" dirty="0">
                <a:solidFill>
                  <a:srgbClr val="C00000"/>
                </a:solidFill>
              </a:rPr>
              <a:t>➯ </a:t>
            </a:r>
            <a:r>
              <a:rPr lang="pt-BR" dirty="0">
                <a:cs typeface="Arial" pitchFamily="34" charset="0"/>
              </a:rPr>
              <a:t>O Informe da Controladoria Geral do Município de Niterói divulga mensalmente os cursos da Escola de Contas e Gestão do TCE-RJ (ECG), da Escola de Governo e Gestão de Niterói (EGG) e outros, como: ENAP, ILB e Escola Superior do TCU.</a:t>
            </a:r>
            <a:endParaRPr kumimoji="0" lang="pt-BR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16" name="Retângulo 15"/>
          <p:cNvSpPr/>
          <p:nvPr/>
        </p:nvSpPr>
        <p:spPr>
          <a:xfrm>
            <a:off x="4960963" y="3067166"/>
            <a:ext cx="22041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dirty="0">
                <a:solidFill>
                  <a:srgbClr val="C00000"/>
                </a:solidFill>
                <a:latin typeface="+mj-lt"/>
              </a:rPr>
              <a:t>SITUAÇÃO ATUAL</a:t>
            </a:r>
          </a:p>
        </p:txBody>
      </p:sp>
      <p:sp>
        <p:nvSpPr>
          <p:cNvPr id="17" name="Retângulo 16"/>
          <p:cNvSpPr/>
          <p:nvPr/>
        </p:nvSpPr>
        <p:spPr>
          <a:xfrm>
            <a:off x="4935941" y="5935457"/>
            <a:ext cx="228372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dirty="0">
                <a:solidFill>
                  <a:srgbClr val="C00000"/>
                </a:solidFill>
                <a:latin typeface="+mj-lt"/>
              </a:rPr>
              <a:t>PROGRESSO </a:t>
            </a:r>
            <a:r>
              <a:rPr lang="pt-BR" sz="2000" b="1" u="sng" dirty="0">
                <a:solidFill>
                  <a:srgbClr val="C00000"/>
                </a:solidFill>
                <a:latin typeface="+mj-lt"/>
              </a:rPr>
              <a:t>100%</a:t>
            </a:r>
          </a:p>
        </p:txBody>
      </p:sp>
    </p:spTree>
    <p:extLst>
      <p:ext uri="{BB962C8B-B14F-4D97-AF65-F5344CB8AC3E}">
        <p14:creationId xmlns:p14="http://schemas.microsoft.com/office/powerpoint/2010/main" val="32301825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ângulo 12"/>
          <p:cNvSpPr/>
          <p:nvPr/>
        </p:nvSpPr>
        <p:spPr>
          <a:xfrm>
            <a:off x="0" y="0"/>
            <a:ext cx="9144000" cy="92804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7" name="Imagem 6" descr="CONTROLADORIA-2.jpg"/>
          <p:cNvPicPr>
            <a:picLocks noChangeAspect="1"/>
          </p:cNvPicPr>
          <p:nvPr/>
        </p:nvPicPr>
        <p:blipFill>
          <a:blip r:embed="rId3" cstate="print"/>
          <a:srcRect l="31612" t="42388" r="23356" b="42289"/>
          <a:stretch>
            <a:fillRect/>
          </a:stretch>
        </p:blipFill>
        <p:spPr>
          <a:xfrm>
            <a:off x="9157648" y="105290"/>
            <a:ext cx="2969171" cy="714457"/>
          </a:xfrm>
          <a:prstGeom prst="rect">
            <a:avLst/>
          </a:prstGeom>
        </p:spPr>
      </p:pic>
      <p:sp>
        <p:nvSpPr>
          <p:cNvPr id="4" name="Retângulo 3">
            <a:extLst>
              <a:ext uri="{FF2B5EF4-FFF2-40B4-BE49-F238E27FC236}">
                <a16:creationId xmlns:a16="http://schemas.microsoft.com/office/drawing/2014/main" id="{ED97021D-F78A-4DA5-814E-2E4E1BC5EDCD}"/>
              </a:ext>
            </a:extLst>
          </p:cNvPr>
          <p:cNvSpPr/>
          <p:nvPr/>
        </p:nvSpPr>
        <p:spPr>
          <a:xfrm flipV="1">
            <a:off x="0" y="904885"/>
            <a:ext cx="12192000" cy="529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9607826" y="1616765"/>
            <a:ext cx="25841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595C92BF-AA0D-467E-ADC7-D45E59B6D0F4}"/>
              </a:ext>
            </a:extLst>
          </p:cNvPr>
          <p:cNvSpPr txBox="1"/>
          <p:nvPr/>
        </p:nvSpPr>
        <p:spPr>
          <a:xfrm>
            <a:off x="-7496" y="-20675"/>
            <a:ext cx="91651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>
              <a:defRPr sz="2300" b="1"/>
            </a:lvl1pPr>
          </a:lstStyle>
          <a:p>
            <a:pPr defTabSz="457200">
              <a:defRPr/>
            </a:pPr>
            <a:r>
              <a:rPr lang="pt-BR" sz="1600" dirty="0">
                <a:solidFill>
                  <a:srgbClr val="C00000"/>
                </a:solidFill>
              </a:rPr>
              <a:t>EIXO 1</a:t>
            </a:r>
          </a:p>
          <a:p>
            <a:pPr defTabSz="457200">
              <a:defRPr/>
            </a:pPr>
            <a:r>
              <a:rPr lang="pt-BR" sz="2000" dirty="0"/>
              <a:t>INCORPORAÇÃO DE PADRÕES ELEVADOS DE CONDUTA PELOS AGENTES PÚBLICOS</a:t>
            </a:r>
            <a:endParaRPr lang="pt-BR" sz="3200" dirty="0"/>
          </a:p>
        </p:txBody>
      </p:sp>
      <p:sp>
        <p:nvSpPr>
          <p:cNvPr id="11" name="Retângulo 10"/>
          <p:cNvSpPr/>
          <p:nvPr/>
        </p:nvSpPr>
        <p:spPr>
          <a:xfrm>
            <a:off x="1492157" y="1454441"/>
            <a:ext cx="627342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000" b="1" dirty="0">
                <a:solidFill>
                  <a:srgbClr val="C00000"/>
                </a:solidFill>
              </a:rPr>
              <a:t>1.4. </a:t>
            </a:r>
            <a:r>
              <a:rPr lang="pt-BR" sz="2000" dirty="0">
                <a:solidFill>
                  <a:prstClr val="black"/>
                </a:solidFill>
                <a:latin typeface="+mj-lt"/>
              </a:rPr>
              <a:t>Editar Portaria atualizando os controles internos setoriais, com regra de permanência no cargo, em respeito ao rodízio de funções</a:t>
            </a:r>
          </a:p>
        </p:txBody>
      </p:sp>
      <p:pic>
        <p:nvPicPr>
          <p:cNvPr id="12" name="Imagem 11" descr="Uma imagem contendo planta, guarda-chuva&#10;&#10;Descrição gerada automaticamente">
            <a:extLst>
              <a:ext uri="{FF2B5EF4-FFF2-40B4-BE49-F238E27FC236}">
                <a16:creationId xmlns:a16="http://schemas.microsoft.com/office/drawing/2014/main" id="{01BF2EE1-16ED-4FD1-9200-1E859B251A0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 rot="13992235">
            <a:off x="568001" y="1279247"/>
            <a:ext cx="712594" cy="570075"/>
          </a:xfrm>
          <a:prstGeom prst="rect">
            <a:avLst/>
          </a:prstGeom>
        </p:spPr>
      </p:pic>
      <p:pic>
        <p:nvPicPr>
          <p:cNvPr id="9" name="Imagem 8" descr="Imagem em preto e branco&#10;&#10;Descrição gerada automaticamente"/>
          <p:cNvPicPr/>
          <p:nvPr/>
        </p:nvPicPr>
        <p:blipFill rotWithShape="1">
          <a:blip r:embed="rId6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85" t="39598" r="7045" b="26589"/>
          <a:stretch/>
        </p:blipFill>
        <p:spPr bwMode="auto">
          <a:xfrm>
            <a:off x="7869863" y="1132764"/>
            <a:ext cx="4322137" cy="99908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0" name="CaixaDeTexto 9"/>
          <p:cNvSpPr txBox="1"/>
          <p:nvPr/>
        </p:nvSpPr>
        <p:spPr>
          <a:xfrm>
            <a:off x="7064641" y="1392076"/>
            <a:ext cx="62643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>
                <a:solidFill>
                  <a:schemeClr val="bg1"/>
                </a:solidFill>
              </a:rPr>
              <a:t>MACROFUNÇÃO: CONTROLE INTERNO	</a:t>
            </a:r>
            <a:endParaRPr lang="pt-BR" sz="1200" dirty="0">
              <a:solidFill>
                <a:schemeClr val="bg1"/>
              </a:solidFill>
            </a:endParaRPr>
          </a:p>
          <a:p>
            <a:pPr algn="ctr"/>
            <a:r>
              <a:rPr lang="pt-BR" sz="1200" b="1" dirty="0">
                <a:solidFill>
                  <a:schemeClr val="bg1"/>
                </a:solidFill>
              </a:rPr>
              <a:t>NÚCLEO: INTEGRIDADE (IR)</a:t>
            </a:r>
            <a:endParaRPr lang="pt-BR" sz="1200" dirty="0">
              <a:solidFill>
                <a:schemeClr val="bg1"/>
              </a:solidFill>
            </a:endParaRPr>
          </a:p>
          <a:p>
            <a:pPr algn="ctr"/>
            <a:endParaRPr lang="pt-BR" sz="1600" dirty="0"/>
          </a:p>
        </p:txBody>
      </p:sp>
      <p:sp>
        <p:nvSpPr>
          <p:cNvPr id="16" name="Caixa de Texto 2"/>
          <p:cNvSpPr txBox="1">
            <a:spLocks noChangeArrowheads="1"/>
          </p:cNvSpPr>
          <p:nvPr/>
        </p:nvSpPr>
        <p:spPr bwMode="auto">
          <a:xfrm>
            <a:off x="245660" y="3506873"/>
            <a:ext cx="11709779" cy="915003"/>
          </a:xfrm>
          <a:prstGeom prst="rect">
            <a:avLst/>
          </a:prstGeom>
          <a:noFill/>
          <a:ln w="19050">
            <a:solidFill>
              <a:srgbClr val="C00000"/>
            </a:solidFill>
            <a:prstDash val="lgDash"/>
            <a:miter lim="800000"/>
            <a:headEnd/>
            <a:tailEnd/>
          </a:ln>
        </p:spPr>
        <p:txBody>
          <a:bodyPr vert="horz" wrap="square" lIns="198000" tIns="190800" rIns="198000" bIns="190800" numCol="1" anchor="t" anchorCtr="0" compatLnSpc="1">
            <a:prstTxWarp prst="textNoShape">
              <a:avLst/>
            </a:prstTxWarp>
          </a:bodyPr>
          <a:lstStyle/>
          <a:p>
            <a:pPr lvl="0" algn="just" fontAlgn="base">
              <a:spcBef>
                <a:spcPct val="0"/>
              </a:spcBef>
              <a:spcAft>
                <a:spcPts val="1000"/>
              </a:spcAft>
            </a:pPr>
            <a:r>
              <a:rPr lang="pt-BR" dirty="0">
                <a:solidFill>
                  <a:srgbClr val="C00000"/>
                </a:solidFill>
              </a:rPr>
              <a:t>➯ </a:t>
            </a:r>
            <a:r>
              <a:rPr lang="pt-BR" dirty="0">
                <a:cs typeface="Arial" pitchFamily="34" charset="0"/>
              </a:rPr>
              <a:t>Decreto Nº 13.369/2019 - Cria as Unidades de Controle Interno Setorial – UCIS no âmbito do Município de Niterói.</a:t>
            </a:r>
            <a:endParaRPr kumimoji="0" lang="pt-BR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17" name="Retângulo 16"/>
          <p:cNvSpPr/>
          <p:nvPr/>
        </p:nvSpPr>
        <p:spPr>
          <a:xfrm>
            <a:off x="4960963" y="3135406"/>
            <a:ext cx="22041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dirty="0">
                <a:solidFill>
                  <a:srgbClr val="C00000"/>
                </a:solidFill>
                <a:latin typeface="+mj-lt"/>
              </a:rPr>
              <a:t>SITUAÇÃO ATUAL</a:t>
            </a:r>
          </a:p>
        </p:txBody>
      </p:sp>
      <p:sp>
        <p:nvSpPr>
          <p:cNvPr id="18" name="Retângulo 17"/>
          <p:cNvSpPr/>
          <p:nvPr/>
        </p:nvSpPr>
        <p:spPr>
          <a:xfrm>
            <a:off x="4935941" y="5935457"/>
            <a:ext cx="228372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dirty="0">
                <a:solidFill>
                  <a:srgbClr val="C00000"/>
                </a:solidFill>
                <a:latin typeface="+mj-lt"/>
              </a:rPr>
              <a:t>PROGRESSO </a:t>
            </a:r>
            <a:r>
              <a:rPr lang="pt-BR" sz="2000" b="1" u="sng" dirty="0">
                <a:solidFill>
                  <a:srgbClr val="C00000"/>
                </a:solidFill>
                <a:latin typeface="+mj-lt"/>
              </a:rPr>
              <a:t>100%</a:t>
            </a:r>
          </a:p>
        </p:txBody>
      </p:sp>
    </p:spTree>
    <p:extLst>
      <p:ext uri="{BB962C8B-B14F-4D97-AF65-F5344CB8AC3E}">
        <p14:creationId xmlns:p14="http://schemas.microsoft.com/office/powerpoint/2010/main" val="32301825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ângulo 12"/>
          <p:cNvSpPr/>
          <p:nvPr/>
        </p:nvSpPr>
        <p:spPr>
          <a:xfrm>
            <a:off x="0" y="0"/>
            <a:ext cx="9144000" cy="92804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7" name="Imagem 6" descr="CONTROLADORIA-2.jpg"/>
          <p:cNvPicPr>
            <a:picLocks noChangeAspect="1"/>
          </p:cNvPicPr>
          <p:nvPr/>
        </p:nvPicPr>
        <p:blipFill>
          <a:blip r:embed="rId3" cstate="print"/>
          <a:srcRect l="31612" t="42388" r="23356" b="42289"/>
          <a:stretch>
            <a:fillRect/>
          </a:stretch>
        </p:blipFill>
        <p:spPr>
          <a:xfrm>
            <a:off x="9157648" y="105290"/>
            <a:ext cx="2969171" cy="714457"/>
          </a:xfrm>
          <a:prstGeom prst="rect">
            <a:avLst/>
          </a:prstGeom>
        </p:spPr>
      </p:pic>
      <p:sp>
        <p:nvSpPr>
          <p:cNvPr id="4" name="Retângulo 3">
            <a:extLst>
              <a:ext uri="{FF2B5EF4-FFF2-40B4-BE49-F238E27FC236}">
                <a16:creationId xmlns:a16="http://schemas.microsoft.com/office/drawing/2014/main" id="{ED97021D-F78A-4DA5-814E-2E4E1BC5EDCD}"/>
              </a:ext>
            </a:extLst>
          </p:cNvPr>
          <p:cNvSpPr/>
          <p:nvPr/>
        </p:nvSpPr>
        <p:spPr>
          <a:xfrm flipV="1">
            <a:off x="0" y="904885"/>
            <a:ext cx="12192000" cy="529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9607826" y="1616765"/>
            <a:ext cx="25841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595C92BF-AA0D-467E-ADC7-D45E59B6D0F4}"/>
              </a:ext>
            </a:extLst>
          </p:cNvPr>
          <p:cNvSpPr txBox="1"/>
          <p:nvPr/>
        </p:nvSpPr>
        <p:spPr>
          <a:xfrm>
            <a:off x="-7496" y="-20675"/>
            <a:ext cx="91651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>
              <a:defRPr sz="2300" b="1"/>
            </a:lvl1pPr>
          </a:lstStyle>
          <a:p>
            <a:pPr defTabSz="457200">
              <a:defRPr/>
            </a:pPr>
            <a:r>
              <a:rPr lang="pt-BR" sz="1600" dirty="0">
                <a:solidFill>
                  <a:srgbClr val="C00000"/>
                </a:solidFill>
              </a:rPr>
              <a:t>EIXO 1</a:t>
            </a:r>
          </a:p>
          <a:p>
            <a:pPr defTabSz="457200">
              <a:defRPr/>
            </a:pPr>
            <a:r>
              <a:rPr lang="pt-BR" sz="2000" dirty="0"/>
              <a:t>INCORPORAÇÃO DE PADRÕES ELEVADOS DE CONDUTA PELOS AGENTES PÚBLICOS</a:t>
            </a:r>
            <a:endParaRPr lang="pt-BR" sz="3200" dirty="0"/>
          </a:p>
        </p:txBody>
      </p:sp>
      <p:sp>
        <p:nvSpPr>
          <p:cNvPr id="11" name="Retângulo 10"/>
          <p:cNvSpPr/>
          <p:nvPr/>
        </p:nvSpPr>
        <p:spPr>
          <a:xfrm>
            <a:off x="1369324" y="1035709"/>
            <a:ext cx="630071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000" b="1" dirty="0">
                <a:solidFill>
                  <a:srgbClr val="C00000"/>
                </a:solidFill>
              </a:rPr>
              <a:t>1.5. </a:t>
            </a:r>
            <a:r>
              <a:rPr lang="pt-BR" sz="2000" dirty="0">
                <a:solidFill>
                  <a:prstClr val="black"/>
                </a:solidFill>
                <a:latin typeface="+mj-lt"/>
              </a:rPr>
              <a:t>Monitorar e orientar o gestor quanto ao controle dos elementos que compõem a prestação de contas de final de mandato (Del. 248/08 do TCE-RJ)</a:t>
            </a:r>
          </a:p>
        </p:txBody>
      </p:sp>
      <p:pic>
        <p:nvPicPr>
          <p:cNvPr id="12" name="Imagem 11" descr="Uma imagem contendo planta, guarda-chuva&#10;&#10;Descrição gerada automaticamente">
            <a:extLst>
              <a:ext uri="{FF2B5EF4-FFF2-40B4-BE49-F238E27FC236}">
                <a16:creationId xmlns:a16="http://schemas.microsoft.com/office/drawing/2014/main" id="{01BF2EE1-16ED-4FD1-9200-1E859B251A0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 rot="13992235">
            <a:off x="445169" y="1159979"/>
            <a:ext cx="712594" cy="570075"/>
          </a:xfrm>
          <a:prstGeom prst="rect">
            <a:avLst/>
          </a:prstGeom>
        </p:spPr>
      </p:pic>
      <p:pic>
        <p:nvPicPr>
          <p:cNvPr id="9" name="Imagem 8" descr="Imagem em preto e branco&#10;&#10;Descrição gerada automaticamente"/>
          <p:cNvPicPr/>
          <p:nvPr/>
        </p:nvPicPr>
        <p:blipFill rotWithShape="1">
          <a:blip r:embed="rId6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85" t="39598" r="7045" b="26589"/>
          <a:stretch/>
        </p:blipFill>
        <p:spPr bwMode="auto">
          <a:xfrm>
            <a:off x="7656789" y="1007165"/>
            <a:ext cx="4535608" cy="123245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0" name="CaixaDeTexto 9"/>
          <p:cNvSpPr txBox="1"/>
          <p:nvPr/>
        </p:nvSpPr>
        <p:spPr>
          <a:xfrm>
            <a:off x="6929745" y="1139100"/>
            <a:ext cx="6264322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100" b="1" dirty="0">
                <a:solidFill>
                  <a:schemeClr val="bg1"/>
                </a:solidFill>
              </a:rPr>
              <a:t>MACROFUNÇÕES: CONTROLE </a:t>
            </a:r>
          </a:p>
          <a:p>
            <a:pPr algn="ctr"/>
            <a:r>
              <a:rPr lang="pt-BR" sz="1100" b="1" dirty="0">
                <a:solidFill>
                  <a:schemeClr val="bg1"/>
                </a:solidFill>
              </a:rPr>
              <a:t>INTERNO E AUDITORIA</a:t>
            </a:r>
          </a:p>
          <a:p>
            <a:pPr algn="ctr"/>
            <a:r>
              <a:rPr lang="pt-BR" sz="1100" b="1" dirty="0">
                <a:solidFill>
                  <a:schemeClr val="bg1"/>
                </a:solidFill>
              </a:rPr>
              <a:t>NÚCLEOS: CONSULTORIA E ANÁLISE </a:t>
            </a:r>
          </a:p>
          <a:p>
            <a:pPr algn="ctr"/>
            <a:r>
              <a:rPr lang="pt-BR" sz="1100" b="1" dirty="0">
                <a:solidFill>
                  <a:schemeClr val="bg1"/>
                </a:solidFill>
              </a:rPr>
              <a:t>PROCESSUAL (CAP),</a:t>
            </a:r>
          </a:p>
          <a:p>
            <a:pPr algn="ctr"/>
            <a:r>
              <a:rPr lang="pt-BR" sz="1100" b="1" dirty="0">
                <a:solidFill>
                  <a:schemeClr val="bg1"/>
                </a:solidFill>
              </a:rPr>
              <a:t>INTEGRIDADE (IR) E AUDITORIA (AG)</a:t>
            </a:r>
          </a:p>
          <a:p>
            <a:pPr algn="ctr"/>
            <a:endParaRPr lang="pt-BR" sz="1400" dirty="0"/>
          </a:p>
        </p:txBody>
      </p:sp>
      <p:sp>
        <p:nvSpPr>
          <p:cNvPr id="16" name="Caixa de Texto 2"/>
          <p:cNvSpPr txBox="1">
            <a:spLocks noChangeArrowheads="1"/>
          </p:cNvSpPr>
          <p:nvPr/>
        </p:nvSpPr>
        <p:spPr bwMode="auto">
          <a:xfrm>
            <a:off x="245660" y="2424141"/>
            <a:ext cx="11709779" cy="3883896"/>
          </a:xfrm>
          <a:prstGeom prst="rect">
            <a:avLst/>
          </a:prstGeom>
          <a:noFill/>
          <a:ln w="19050">
            <a:solidFill>
              <a:srgbClr val="C00000"/>
            </a:solidFill>
            <a:prstDash val="lgDash"/>
            <a:miter lim="800000"/>
            <a:headEnd/>
            <a:tailEnd/>
          </a:ln>
        </p:spPr>
        <p:txBody>
          <a:bodyPr vert="horz" wrap="square" lIns="198000" tIns="108000" rIns="198000" bIns="190800" numCol="1" anchor="t" anchorCtr="0" compatLnSpc="1">
            <a:prstTxWarp prst="textNoShape">
              <a:avLst/>
            </a:prstTxWarp>
          </a:bodyPr>
          <a:lstStyle/>
          <a:p>
            <a:pPr lvl="0" algn="just" fontAlgn="base">
              <a:spcBef>
                <a:spcPct val="0"/>
              </a:spcBef>
              <a:spcAft>
                <a:spcPts val="1000"/>
              </a:spcAft>
            </a:pPr>
            <a:r>
              <a:rPr lang="pt-BR" dirty="0">
                <a:solidFill>
                  <a:srgbClr val="C00000"/>
                </a:solidFill>
              </a:rPr>
              <a:t>➯ </a:t>
            </a:r>
            <a:r>
              <a:rPr lang="pt-BR" dirty="0">
                <a:cs typeface="Arial" pitchFamily="34" charset="0"/>
              </a:rPr>
              <a:t>A CGM-Niterói, em parceria com a PGM e a SEPLAG, realizou no dia 26/11/19 oficina com o tema: "Orientações aos agentes públicos no período eleitoral / Ano 2020" com o objetivo de orientar os gestores dos órgãos e entidades e demais agentes públicos municipais para que observem as prescrições legais;	                                                         </a:t>
            </a:r>
          </a:p>
          <a:p>
            <a:pPr lvl="0" algn="just" fontAlgn="base">
              <a:spcBef>
                <a:spcPct val="0"/>
              </a:spcBef>
              <a:spcAft>
                <a:spcPts val="1000"/>
              </a:spcAft>
            </a:pPr>
            <a:r>
              <a:rPr lang="pt-BR" dirty="0">
                <a:solidFill>
                  <a:srgbClr val="C00000"/>
                </a:solidFill>
              </a:rPr>
              <a:t>➯ </a:t>
            </a:r>
            <a:r>
              <a:rPr lang="pt-BR" dirty="0">
                <a:cs typeface="Arial" pitchFamily="34" charset="0"/>
              </a:rPr>
              <a:t>Edição do  GIR 002 - Prestação de Contas de Governo, o qual promove o monitoramento do conjunto de dados e informações de natureza contábil, financeira, orçamentária, operacional e patrimonial, que  demonstram os resultados alcançados no exercício em relação às metas do planejamento orçamentário e fiscal e ao cumprimento dos limites constitucionais e legais, abrangendo também o objeto de avaliação: Restrições fiscais e obrigações contraídas no último ano de mandato;</a:t>
            </a:r>
          </a:p>
          <a:p>
            <a:pPr lvl="0" algn="just" fontAlgn="base">
              <a:spcBef>
                <a:spcPct val="0"/>
              </a:spcBef>
              <a:spcAft>
                <a:spcPts val="1000"/>
              </a:spcAft>
            </a:pPr>
            <a:r>
              <a:rPr lang="pt-BR" dirty="0">
                <a:solidFill>
                  <a:srgbClr val="C00000"/>
                </a:solidFill>
              </a:rPr>
              <a:t>➯ </a:t>
            </a:r>
            <a:r>
              <a:rPr lang="pt-BR" dirty="0">
                <a:cs typeface="Arial" pitchFamily="34" charset="0"/>
              </a:rPr>
              <a:t>Café Legal do GIR 002 – PCG - Áreas Comuns, Saúde, Educação, Previdência, 2ª e 3ª Linhas - para orientar os Gestores e Controles Internos Setoriais na utilização do Guia;</a:t>
            </a:r>
          </a:p>
          <a:p>
            <a:pPr lvl="0" algn="just" fontAlgn="base">
              <a:spcBef>
                <a:spcPct val="0"/>
              </a:spcBef>
              <a:spcAft>
                <a:spcPts val="1000"/>
              </a:spcAft>
            </a:pPr>
            <a:r>
              <a:rPr lang="pt-BR" dirty="0">
                <a:solidFill>
                  <a:srgbClr val="C00000"/>
                </a:solidFill>
              </a:rPr>
              <a:t>➯ </a:t>
            </a:r>
            <a:r>
              <a:rPr lang="pt-BR" dirty="0">
                <a:cs typeface="Arial" pitchFamily="34" charset="0"/>
              </a:rPr>
              <a:t>Criação de modelos para monitoramento dos seguintes controles: Restos à Pagar, Controle dos Mínimos (Saúde e Educação) e Art. 42.</a:t>
            </a:r>
          </a:p>
        </p:txBody>
      </p:sp>
      <p:sp>
        <p:nvSpPr>
          <p:cNvPr id="17" name="Retângulo 16"/>
          <p:cNvSpPr/>
          <p:nvPr/>
        </p:nvSpPr>
        <p:spPr>
          <a:xfrm>
            <a:off x="4960963" y="2052674"/>
            <a:ext cx="22041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dirty="0">
                <a:solidFill>
                  <a:srgbClr val="C00000"/>
                </a:solidFill>
                <a:latin typeface="+mj-lt"/>
              </a:rPr>
              <a:t>SITUAÇÃO ATUAL</a:t>
            </a:r>
          </a:p>
        </p:txBody>
      </p:sp>
      <p:sp>
        <p:nvSpPr>
          <p:cNvPr id="18" name="Retângulo 17"/>
          <p:cNvSpPr/>
          <p:nvPr/>
        </p:nvSpPr>
        <p:spPr>
          <a:xfrm>
            <a:off x="4935941" y="6386236"/>
            <a:ext cx="228372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dirty="0">
                <a:solidFill>
                  <a:srgbClr val="C00000"/>
                </a:solidFill>
                <a:latin typeface="+mj-lt"/>
              </a:rPr>
              <a:t>PROGRESSO </a:t>
            </a:r>
            <a:r>
              <a:rPr lang="pt-BR" sz="2000" b="1" u="sng" dirty="0">
                <a:solidFill>
                  <a:srgbClr val="C00000"/>
                </a:solidFill>
                <a:latin typeface="+mj-lt"/>
              </a:rPr>
              <a:t>100%</a:t>
            </a:r>
          </a:p>
        </p:txBody>
      </p:sp>
    </p:spTree>
    <p:extLst>
      <p:ext uri="{BB962C8B-B14F-4D97-AF65-F5344CB8AC3E}">
        <p14:creationId xmlns:p14="http://schemas.microsoft.com/office/powerpoint/2010/main" val="32301825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ângulo 12"/>
          <p:cNvSpPr/>
          <p:nvPr/>
        </p:nvSpPr>
        <p:spPr>
          <a:xfrm>
            <a:off x="0" y="0"/>
            <a:ext cx="9144000" cy="92804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7" name="Imagem 6" descr="CONTROLADORIA-2.jpg"/>
          <p:cNvPicPr>
            <a:picLocks noChangeAspect="1"/>
          </p:cNvPicPr>
          <p:nvPr/>
        </p:nvPicPr>
        <p:blipFill>
          <a:blip r:embed="rId3" cstate="print"/>
          <a:srcRect l="31612" t="42388" r="23356" b="42289"/>
          <a:stretch>
            <a:fillRect/>
          </a:stretch>
        </p:blipFill>
        <p:spPr>
          <a:xfrm>
            <a:off x="9157648" y="105290"/>
            <a:ext cx="2969171" cy="714457"/>
          </a:xfrm>
          <a:prstGeom prst="rect">
            <a:avLst/>
          </a:prstGeom>
        </p:spPr>
      </p:pic>
      <p:sp>
        <p:nvSpPr>
          <p:cNvPr id="4" name="Retângulo 3">
            <a:extLst>
              <a:ext uri="{FF2B5EF4-FFF2-40B4-BE49-F238E27FC236}">
                <a16:creationId xmlns:a16="http://schemas.microsoft.com/office/drawing/2014/main" id="{ED97021D-F78A-4DA5-814E-2E4E1BC5EDCD}"/>
              </a:ext>
            </a:extLst>
          </p:cNvPr>
          <p:cNvSpPr/>
          <p:nvPr/>
        </p:nvSpPr>
        <p:spPr>
          <a:xfrm flipV="1">
            <a:off x="0" y="904885"/>
            <a:ext cx="12192000" cy="529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9607826" y="1616765"/>
            <a:ext cx="25841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595C92BF-AA0D-467E-ADC7-D45E59B6D0F4}"/>
              </a:ext>
            </a:extLst>
          </p:cNvPr>
          <p:cNvSpPr txBox="1"/>
          <p:nvPr/>
        </p:nvSpPr>
        <p:spPr>
          <a:xfrm>
            <a:off x="-7496" y="-20675"/>
            <a:ext cx="91651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>
              <a:defRPr sz="2300" b="1"/>
            </a:lvl1pPr>
          </a:lstStyle>
          <a:p>
            <a:pPr defTabSz="457200">
              <a:defRPr/>
            </a:pPr>
            <a:r>
              <a:rPr lang="pt-BR" sz="1600" dirty="0">
                <a:solidFill>
                  <a:srgbClr val="C00000"/>
                </a:solidFill>
              </a:rPr>
              <a:t>EIXO 1</a:t>
            </a:r>
          </a:p>
          <a:p>
            <a:pPr defTabSz="457200">
              <a:defRPr/>
            </a:pPr>
            <a:r>
              <a:rPr lang="pt-BR" sz="2000" dirty="0"/>
              <a:t>INCORPORAÇÃO DE PADRÕES ELEVADOS DE CONDUTA PELOS AGENTES PÚBLICOS</a:t>
            </a:r>
            <a:endParaRPr lang="pt-BR" sz="3200" dirty="0"/>
          </a:p>
        </p:txBody>
      </p:sp>
      <p:sp>
        <p:nvSpPr>
          <p:cNvPr id="11" name="Retângulo 10"/>
          <p:cNvSpPr/>
          <p:nvPr/>
        </p:nvSpPr>
        <p:spPr>
          <a:xfrm>
            <a:off x="1492157" y="1454441"/>
            <a:ext cx="627342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000" b="1" dirty="0">
                <a:solidFill>
                  <a:srgbClr val="C00000"/>
                </a:solidFill>
              </a:rPr>
              <a:t>1.6. </a:t>
            </a:r>
            <a:r>
              <a:rPr lang="pt-BR" sz="2000" dirty="0">
                <a:solidFill>
                  <a:prstClr val="black"/>
                </a:solidFill>
                <a:latin typeface="+mj-lt"/>
              </a:rPr>
              <a:t>Estabelecer fluxos para tramitação de processos administrativos com documento síntese</a:t>
            </a:r>
          </a:p>
        </p:txBody>
      </p:sp>
      <p:pic>
        <p:nvPicPr>
          <p:cNvPr id="12" name="Imagem 11" descr="Uma imagem contendo planta, guarda-chuva&#10;&#10;Descrição gerada automaticamente">
            <a:extLst>
              <a:ext uri="{FF2B5EF4-FFF2-40B4-BE49-F238E27FC236}">
                <a16:creationId xmlns:a16="http://schemas.microsoft.com/office/drawing/2014/main" id="{01BF2EE1-16ED-4FD1-9200-1E859B251A0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 rot="13992235">
            <a:off x="568001" y="1279247"/>
            <a:ext cx="712594" cy="570075"/>
          </a:xfrm>
          <a:prstGeom prst="rect">
            <a:avLst/>
          </a:prstGeom>
        </p:spPr>
      </p:pic>
      <p:pic>
        <p:nvPicPr>
          <p:cNvPr id="9" name="Imagem 8" descr="Imagem em preto e branco&#10;&#10;Descrição gerada automaticamente"/>
          <p:cNvPicPr/>
          <p:nvPr/>
        </p:nvPicPr>
        <p:blipFill rotWithShape="1">
          <a:blip r:embed="rId6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85" t="39598" r="7045" b="26589"/>
          <a:stretch/>
        </p:blipFill>
        <p:spPr bwMode="auto">
          <a:xfrm>
            <a:off x="7869863" y="1132764"/>
            <a:ext cx="4322137" cy="99908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0" name="CaixaDeTexto 9"/>
          <p:cNvSpPr txBox="1"/>
          <p:nvPr/>
        </p:nvSpPr>
        <p:spPr>
          <a:xfrm>
            <a:off x="7067017" y="1378428"/>
            <a:ext cx="62643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>
                <a:solidFill>
                  <a:schemeClr val="bg1"/>
                </a:solidFill>
              </a:rPr>
              <a:t>MACROFUNÇÃO: CONTROLE INTERNO	</a:t>
            </a:r>
            <a:endParaRPr lang="pt-BR" sz="1200" dirty="0">
              <a:solidFill>
                <a:schemeClr val="bg1"/>
              </a:solidFill>
            </a:endParaRPr>
          </a:p>
          <a:p>
            <a:pPr algn="ctr"/>
            <a:r>
              <a:rPr lang="pt-BR" sz="1200" b="1" dirty="0">
                <a:solidFill>
                  <a:schemeClr val="bg1"/>
                </a:solidFill>
              </a:rPr>
              <a:t>NÚCLEO: INTEGRIDADE (IR)</a:t>
            </a:r>
            <a:endParaRPr lang="pt-BR" sz="1200" dirty="0">
              <a:solidFill>
                <a:schemeClr val="bg1"/>
              </a:solidFill>
            </a:endParaRPr>
          </a:p>
          <a:p>
            <a:pPr algn="ctr"/>
            <a:endParaRPr lang="pt-BR" sz="1600" dirty="0"/>
          </a:p>
        </p:txBody>
      </p:sp>
      <p:sp>
        <p:nvSpPr>
          <p:cNvPr id="16" name="Caixa de Texto 2"/>
          <p:cNvSpPr txBox="1">
            <a:spLocks noChangeArrowheads="1"/>
          </p:cNvSpPr>
          <p:nvPr/>
        </p:nvSpPr>
        <p:spPr bwMode="auto">
          <a:xfrm>
            <a:off x="82293" y="3285747"/>
            <a:ext cx="11709779" cy="2252483"/>
          </a:xfrm>
          <a:prstGeom prst="rect">
            <a:avLst/>
          </a:prstGeom>
          <a:noFill/>
          <a:ln w="19050">
            <a:solidFill>
              <a:srgbClr val="C00000"/>
            </a:solidFill>
            <a:prstDash val="lgDash"/>
            <a:miter lim="800000"/>
            <a:headEnd/>
            <a:tailEnd/>
          </a:ln>
        </p:spPr>
        <p:txBody>
          <a:bodyPr vert="horz" wrap="square" lIns="198000" tIns="190800" rIns="198000" bIns="190800" numCol="1" anchor="t" anchorCtr="0" compatLnSpc="1">
            <a:prstTxWarp prst="textNoShape">
              <a:avLst/>
            </a:prstTxWarp>
          </a:bodyPr>
          <a:lstStyle/>
          <a:p>
            <a:pPr lvl="0" algn="just" fontAlgn="base">
              <a:spcBef>
                <a:spcPct val="0"/>
              </a:spcBef>
              <a:spcAft>
                <a:spcPts val="1000"/>
              </a:spcAft>
            </a:pPr>
            <a:r>
              <a:rPr lang="pt-BR" dirty="0">
                <a:solidFill>
                  <a:srgbClr val="C00000"/>
                </a:solidFill>
              </a:rPr>
              <a:t>➯ </a:t>
            </a:r>
            <a:r>
              <a:rPr lang="pt-BR" dirty="0">
                <a:cs typeface="Arial" pitchFamily="34" charset="0"/>
              </a:rPr>
              <a:t>Elaboração dos Fluxos relevantes da CGM:</a:t>
            </a:r>
          </a:p>
          <a:p>
            <a:pPr marL="285750" lvl="0" indent="-285750" algn="just" fontAlgn="base">
              <a:spcBef>
                <a:spcPct val="0"/>
              </a:spcBef>
              <a:spcAft>
                <a:spcPts val="1000"/>
              </a:spcAft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pt-BR" dirty="0">
                <a:cs typeface="Arial" pitchFamily="34" charset="0"/>
              </a:rPr>
              <a:t>CPFGF;</a:t>
            </a:r>
          </a:p>
          <a:p>
            <a:pPr marL="285750" lvl="0" indent="-285750" algn="just" fontAlgn="base">
              <a:spcBef>
                <a:spcPct val="0"/>
              </a:spcBef>
              <a:spcAft>
                <a:spcPts val="1000"/>
              </a:spcAft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pt-BR" dirty="0">
                <a:cs typeface="Arial" pitchFamily="34" charset="0"/>
              </a:rPr>
              <a:t>Prestação de Contas de Governo; </a:t>
            </a:r>
          </a:p>
          <a:p>
            <a:pPr marL="285750" lvl="0" indent="-285750" algn="just" fontAlgn="base">
              <a:spcBef>
                <a:spcPct val="0"/>
              </a:spcBef>
              <a:spcAft>
                <a:spcPts val="1000"/>
              </a:spcAft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pt-BR" dirty="0">
                <a:cs typeface="Arial" pitchFamily="34" charset="0"/>
              </a:rPr>
              <a:t>Prestação de Contas de Gestão;</a:t>
            </a:r>
          </a:p>
          <a:p>
            <a:pPr marL="285750" lvl="0" indent="-285750" algn="just" fontAlgn="base">
              <a:spcBef>
                <a:spcPct val="0"/>
              </a:spcBef>
              <a:spcAft>
                <a:spcPts val="1000"/>
              </a:spcAft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pt-BR" dirty="0">
                <a:cs typeface="Arial" pitchFamily="34" charset="0"/>
              </a:rPr>
              <a:t>Tomada de Contas, inclusive Especial.</a:t>
            </a:r>
          </a:p>
        </p:txBody>
      </p:sp>
      <p:sp>
        <p:nvSpPr>
          <p:cNvPr id="17" name="Retângulo 16"/>
          <p:cNvSpPr/>
          <p:nvPr/>
        </p:nvSpPr>
        <p:spPr>
          <a:xfrm>
            <a:off x="4960963" y="2766910"/>
            <a:ext cx="22041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dirty="0">
                <a:solidFill>
                  <a:srgbClr val="C00000"/>
                </a:solidFill>
                <a:latin typeface="+mj-lt"/>
              </a:rPr>
              <a:t>SITUAÇÃO ATUAL</a:t>
            </a:r>
          </a:p>
        </p:txBody>
      </p:sp>
      <p:sp>
        <p:nvSpPr>
          <p:cNvPr id="18" name="Retângulo 17"/>
          <p:cNvSpPr/>
          <p:nvPr/>
        </p:nvSpPr>
        <p:spPr>
          <a:xfrm>
            <a:off x="4935941" y="5935457"/>
            <a:ext cx="228372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dirty="0">
                <a:solidFill>
                  <a:srgbClr val="C00000"/>
                </a:solidFill>
                <a:latin typeface="+mj-lt"/>
              </a:rPr>
              <a:t>PROGRESSO </a:t>
            </a:r>
            <a:r>
              <a:rPr lang="pt-BR" sz="2000" b="1" u="sng" dirty="0">
                <a:solidFill>
                  <a:srgbClr val="C00000"/>
                </a:solidFill>
                <a:latin typeface="+mj-lt"/>
              </a:rPr>
              <a:t>40%</a:t>
            </a:r>
          </a:p>
        </p:txBody>
      </p:sp>
    </p:spTree>
    <p:extLst>
      <p:ext uri="{BB962C8B-B14F-4D97-AF65-F5344CB8AC3E}">
        <p14:creationId xmlns:p14="http://schemas.microsoft.com/office/powerpoint/2010/main" val="32301825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ângulo 12"/>
          <p:cNvSpPr/>
          <p:nvPr/>
        </p:nvSpPr>
        <p:spPr>
          <a:xfrm>
            <a:off x="0" y="0"/>
            <a:ext cx="9144000" cy="928048"/>
          </a:xfrm>
          <a:prstGeom prst="rect">
            <a:avLst/>
          </a:prstGeom>
          <a:solidFill>
            <a:srgbClr val="CCDD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7" name="Imagem 6" descr="CONTROLADORIA-2.jpg"/>
          <p:cNvPicPr>
            <a:picLocks noChangeAspect="1"/>
          </p:cNvPicPr>
          <p:nvPr/>
        </p:nvPicPr>
        <p:blipFill>
          <a:blip r:embed="rId3" cstate="print"/>
          <a:srcRect l="31612" t="42388" r="23356" b="42289"/>
          <a:stretch>
            <a:fillRect/>
          </a:stretch>
        </p:blipFill>
        <p:spPr>
          <a:xfrm>
            <a:off x="9157648" y="105290"/>
            <a:ext cx="2969171" cy="714457"/>
          </a:xfrm>
          <a:prstGeom prst="rect">
            <a:avLst/>
          </a:prstGeom>
        </p:spPr>
      </p:pic>
      <p:sp>
        <p:nvSpPr>
          <p:cNvPr id="4" name="Retângulo 3">
            <a:extLst>
              <a:ext uri="{FF2B5EF4-FFF2-40B4-BE49-F238E27FC236}">
                <a16:creationId xmlns:a16="http://schemas.microsoft.com/office/drawing/2014/main" id="{ED97021D-F78A-4DA5-814E-2E4E1BC5EDCD}"/>
              </a:ext>
            </a:extLst>
          </p:cNvPr>
          <p:cNvSpPr/>
          <p:nvPr/>
        </p:nvSpPr>
        <p:spPr>
          <a:xfrm flipV="1">
            <a:off x="0" y="904885"/>
            <a:ext cx="12192000" cy="52914"/>
          </a:xfrm>
          <a:prstGeom prst="rect">
            <a:avLst/>
          </a:prstGeom>
          <a:solidFill>
            <a:srgbClr val="3963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9607826" y="1616765"/>
            <a:ext cx="25841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595C92BF-AA0D-467E-ADC7-D45E59B6D0F4}"/>
              </a:ext>
            </a:extLst>
          </p:cNvPr>
          <p:cNvSpPr txBox="1"/>
          <p:nvPr/>
        </p:nvSpPr>
        <p:spPr>
          <a:xfrm>
            <a:off x="-7496" y="-20675"/>
            <a:ext cx="91651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>
              <a:defRPr sz="2300" b="1"/>
            </a:lvl1pPr>
          </a:lstStyle>
          <a:p>
            <a:pPr defTabSz="457200">
              <a:defRPr/>
            </a:pPr>
            <a:r>
              <a:rPr lang="pt-BR" sz="1600" dirty="0">
                <a:solidFill>
                  <a:srgbClr val="39639D"/>
                </a:solidFill>
              </a:rPr>
              <a:t>EIXO 2</a:t>
            </a:r>
          </a:p>
          <a:p>
            <a:pPr defTabSz="457200">
              <a:defRPr/>
            </a:pPr>
            <a:r>
              <a:rPr lang="pt-BR" sz="2000" dirty="0"/>
              <a:t>ANÁLISE DE MATURIDADE E GERENCIAMENTO DOS RISCOS E FORTALECIMENTO DOS CONTROLES</a:t>
            </a:r>
            <a:endParaRPr lang="pt-BR" sz="3200" dirty="0"/>
          </a:p>
        </p:txBody>
      </p:sp>
      <p:pic>
        <p:nvPicPr>
          <p:cNvPr id="12" name="Imagem 11" descr="Uma imagem contendo planta, guarda-chuva&#10;&#10;Descrição gerada automaticamente">
            <a:extLst>
              <a:ext uri="{FF2B5EF4-FFF2-40B4-BE49-F238E27FC236}">
                <a16:creationId xmlns:a16="http://schemas.microsoft.com/office/drawing/2014/main" id="{01BF2EE1-16ED-4FD1-9200-1E859B251A0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 rot="13992235">
            <a:off x="363281" y="1279247"/>
            <a:ext cx="712594" cy="570075"/>
          </a:xfrm>
          <a:prstGeom prst="rect">
            <a:avLst/>
          </a:prstGeom>
        </p:spPr>
      </p:pic>
      <p:sp>
        <p:nvSpPr>
          <p:cNvPr id="14" name="Retângulo 13"/>
          <p:cNvSpPr/>
          <p:nvPr/>
        </p:nvSpPr>
        <p:spPr>
          <a:xfrm>
            <a:off x="1287437" y="1454441"/>
            <a:ext cx="647813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000" b="1" dirty="0">
                <a:solidFill>
                  <a:srgbClr val="39639D"/>
                </a:solidFill>
              </a:rPr>
              <a:t>2.1. </a:t>
            </a:r>
            <a:r>
              <a:rPr lang="pt-BR" sz="2000" dirty="0">
                <a:solidFill>
                  <a:prstClr val="black"/>
                </a:solidFill>
                <a:latin typeface="+mj-lt"/>
              </a:rPr>
              <a:t>Avaliar riscos e maturidade dos Órgãos/Entidades</a:t>
            </a:r>
          </a:p>
        </p:txBody>
      </p:sp>
      <p:pic>
        <p:nvPicPr>
          <p:cNvPr id="10" name="Imagem 9" descr="Imagem em preto e branco&#10;&#10;Descrição gerada automaticamente"/>
          <p:cNvPicPr/>
          <p:nvPr/>
        </p:nvPicPr>
        <p:blipFill rotWithShape="1">
          <a:blip r:embed="rId6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85" t="39598" r="7045" b="26589"/>
          <a:stretch/>
        </p:blipFill>
        <p:spPr bwMode="auto">
          <a:xfrm>
            <a:off x="7697337" y="1132764"/>
            <a:ext cx="4494663" cy="99908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1" name="CaixaDeTexto 10"/>
          <p:cNvSpPr txBox="1"/>
          <p:nvPr/>
        </p:nvSpPr>
        <p:spPr>
          <a:xfrm>
            <a:off x="6982753" y="1404140"/>
            <a:ext cx="62643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>
                <a:solidFill>
                  <a:schemeClr val="bg1"/>
                </a:solidFill>
              </a:rPr>
              <a:t>MACROFUNÇÃO: CONTROLE INTERNO	</a:t>
            </a:r>
            <a:endParaRPr lang="pt-BR" sz="1200" dirty="0">
              <a:solidFill>
                <a:schemeClr val="bg1"/>
              </a:solidFill>
            </a:endParaRPr>
          </a:p>
          <a:p>
            <a:pPr algn="ctr"/>
            <a:r>
              <a:rPr lang="pt-BR" sz="1200" b="1" dirty="0">
                <a:solidFill>
                  <a:schemeClr val="bg1"/>
                </a:solidFill>
              </a:rPr>
              <a:t>NÚCLEO: RISCO E MATURIDADE (IR)</a:t>
            </a:r>
            <a:endParaRPr lang="pt-BR" sz="1200" dirty="0">
              <a:solidFill>
                <a:schemeClr val="bg1"/>
              </a:solidFill>
            </a:endParaRPr>
          </a:p>
          <a:p>
            <a:pPr algn="ctr"/>
            <a:endParaRPr lang="pt-BR" sz="1600" dirty="0"/>
          </a:p>
        </p:txBody>
      </p:sp>
      <p:sp>
        <p:nvSpPr>
          <p:cNvPr id="16" name="Caixa de Texto 2"/>
          <p:cNvSpPr txBox="1">
            <a:spLocks noChangeArrowheads="1"/>
          </p:cNvSpPr>
          <p:nvPr/>
        </p:nvSpPr>
        <p:spPr bwMode="auto">
          <a:xfrm>
            <a:off x="277917" y="3242369"/>
            <a:ext cx="11709779" cy="2537646"/>
          </a:xfrm>
          <a:prstGeom prst="rect">
            <a:avLst/>
          </a:prstGeom>
          <a:noFill/>
          <a:ln w="19050">
            <a:solidFill>
              <a:srgbClr val="39639D"/>
            </a:solidFill>
            <a:prstDash val="lgDash"/>
            <a:miter lim="800000"/>
            <a:headEnd/>
            <a:tailEnd/>
          </a:ln>
        </p:spPr>
        <p:txBody>
          <a:bodyPr vert="horz" wrap="square" lIns="198000" tIns="190800" rIns="198000" bIns="190800" numCol="1" anchor="t" anchorCtr="0" compatLnSpc="1">
            <a:prstTxWarp prst="textNoShape">
              <a:avLst/>
            </a:prstTxWarp>
          </a:bodyPr>
          <a:lstStyle/>
          <a:p>
            <a:pPr lvl="0" algn="just" fontAlgn="base">
              <a:spcBef>
                <a:spcPct val="0"/>
              </a:spcBef>
              <a:spcAft>
                <a:spcPts val="1000"/>
              </a:spcAft>
            </a:pPr>
            <a:r>
              <a:rPr lang="pt-BR" dirty="0">
                <a:solidFill>
                  <a:srgbClr val="39639D"/>
                </a:solidFill>
              </a:rPr>
              <a:t>➯</a:t>
            </a:r>
            <a:r>
              <a:rPr lang="pt-BR" dirty="0">
                <a:solidFill>
                  <a:srgbClr val="C00000"/>
                </a:solidFill>
              </a:rPr>
              <a:t> </a:t>
            </a:r>
            <a:r>
              <a:rPr lang="pt-BR" dirty="0">
                <a:cs typeface="Arial" pitchFamily="34" charset="0"/>
              </a:rPr>
              <a:t>Avaliação de riscos e maturidade está sendo efetivada com os Guias de Identificação de Riscos -  GIR 001(principais riscos na aquisição/contratação direta para enfrentamento da Covid-19 e formas de mitigação dos riscos eventualmente identificados) e o GIR 002 (Portaria 012/CGM/2020);</a:t>
            </a:r>
          </a:p>
          <a:p>
            <a:pPr lvl="0" algn="just" fontAlgn="base">
              <a:spcBef>
                <a:spcPct val="0"/>
              </a:spcBef>
              <a:spcAft>
                <a:spcPts val="1000"/>
              </a:spcAft>
            </a:pPr>
            <a:r>
              <a:rPr lang="pt-BR" dirty="0">
                <a:solidFill>
                  <a:srgbClr val="39639D"/>
                </a:solidFill>
              </a:rPr>
              <a:t>➯</a:t>
            </a:r>
            <a:r>
              <a:rPr lang="pt-BR" dirty="0">
                <a:cs typeface="Arial" pitchFamily="34" charset="0"/>
              </a:rPr>
              <a:t> Utilização de plataformas para realização de consultas no SIRCAD + CNJ + NEOWAY. </a:t>
            </a:r>
          </a:p>
          <a:p>
            <a:pPr lvl="0" algn="just" fontAlgn="base">
              <a:spcBef>
                <a:spcPct val="0"/>
              </a:spcBef>
              <a:spcAft>
                <a:spcPts val="1000"/>
              </a:spcAft>
            </a:pPr>
            <a:r>
              <a:rPr lang="pt-BR" dirty="0">
                <a:solidFill>
                  <a:srgbClr val="39639D"/>
                </a:solidFill>
              </a:rPr>
              <a:t>➯</a:t>
            </a:r>
            <a:r>
              <a:rPr lang="pt-BR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pt-BR" dirty="0">
                <a:cs typeface="Arial" pitchFamily="34" charset="0"/>
              </a:rPr>
              <a:t>A avaliação é fundamentada pelo Decreto Nº 13.425/2019 - Política de Gestão de Riscos , Decreto Nº 13.704/2020 - sobre a obrigatoriedade de utilização dos Guias para Identificação de Riscos, bem como as formas de mitigação - </a:t>
            </a:r>
            <a:r>
              <a:rPr lang="pt-BR" dirty="0" err="1">
                <a:cs typeface="Arial" pitchFamily="34" charset="0"/>
              </a:rPr>
              <a:t>GIRs</a:t>
            </a:r>
            <a:r>
              <a:rPr lang="pt-BR" dirty="0">
                <a:cs typeface="Arial" pitchFamily="34" charset="0"/>
              </a:rPr>
              <a:t>, e o Decreto de Consultoria ainda a ser editado.</a:t>
            </a:r>
            <a:endParaRPr kumimoji="0" lang="pt-BR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17" name="Retângulo 16"/>
          <p:cNvSpPr/>
          <p:nvPr/>
        </p:nvSpPr>
        <p:spPr>
          <a:xfrm>
            <a:off x="4960963" y="2821502"/>
            <a:ext cx="22041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dirty="0">
                <a:solidFill>
                  <a:srgbClr val="39639D"/>
                </a:solidFill>
                <a:latin typeface="+mj-lt"/>
              </a:rPr>
              <a:t>SITUAÇÃO ATUAL</a:t>
            </a:r>
          </a:p>
        </p:txBody>
      </p:sp>
      <p:sp>
        <p:nvSpPr>
          <p:cNvPr id="18" name="Retângulo 17"/>
          <p:cNvSpPr/>
          <p:nvPr/>
        </p:nvSpPr>
        <p:spPr>
          <a:xfrm>
            <a:off x="4935941" y="6112881"/>
            <a:ext cx="228372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dirty="0">
                <a:solidFill>
                  <a:srgbClr val="39639D"/>
                </a:solidFill>
                <a:latin typeface="+mj-lt"/>
              </a:rPr>
              <a:t>PROGRESSO </a:t>
            </a:r>
            <a:r>
              <a:rPr lang="pt-BR" sz="2000" b="1" u="sng" dirty="0">
                <a:solidFill>
                  <a:srgbClr val="39639D"/>
                </a:solidFill>
                <a:latin typeface="+mj-lt"/>
              </a:rPr>
              <a:t>100%</a:t>
            </a:r>
          </a:p>
        </p:txBody>
      </p:sp>
    </p:spTree>
    <p:extLst>
      <p:ext uri="{BB962C8B-B14F-4D97-AF65-F5344CB8AC3E}">
        <p14:creationId xmlns:p14="http://schemas.microsoft.com/office/powerpoint/2010/main" val="32301825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ângulo 12"/>
          <p:cNvSpPr/>
          <p:nvPr/>
        </p:nvSpPr>
        <p:spPr>
          <a:xfrm>
            <a:off x="0" y="0"/>
            <a:ext cx="9144000" cy="928048"/>
          </a:xfrm>
          <a:prstGeom prst="rect">
            <a:avLst/>
          </a:prstGeom>
          <a:solidFill>
            <a:srgbClr val="CCDD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7" name="Imagem 6" descr="CONTROLADORIA-2.jpg"/>
          <p:cNvPicPr>
            <a:picLocks noChangeAspect="1"/>
          </p:cNvPicPr>
          <p:nvPr/>
        </p:nvPicPr>
        <p:blipFill>
          <a:blip r:embed="rId3" cstate="print"/>
          <a:srcRect l="31612" t="42388" r="23356" b="42289"/>
          <a:stretch>
            <a:fillRect/>
          </a:stretch>
        </p:blipFill>
        <p:spPr>
          <a:xfrm>
            <a:off x="9157648" y="105290"/>
            <a:ext cx="2969171" cy="714457"/>
          </a:xfrm>
          <a:prstGeom prst="rect">
            <a:avLst/>
          </a:prstGeom>
        </p:spPr>
      </p:pic>
      <p:sp>
        <p:nvSpPr>
          <p:cNvPr id="4" name="Retângulo 3">
            <a:extLst>
              <a:ext uri="{FF2B5EF4-FFF2-40B4-BE49-F238E27FC236}">
                <a16:creationId xmlns:a16="http://schemas.microsoft.com/office/drawing/2014/main" id="{ED97021D-F78A-4DA5-814E-2E4E1BC5EDCD}"/>
              </a:ext>
            </a:extLst>
          </p:cNvPr>
          <p:cNvSpPr/>
          <p:nvPr/>
        </p:nvSpPr>
        <p:spPr>
          <a:xfrm flipV="1">
            <a:off x="0" y="904885"/>
            <a:ext cx="12192000" cy="52914"/>
          </a:xfrm>
          <a:prstGeom prst="rect">
            <a:avLst/>
          </a:prstGeom>
          <a:solidFill>
            <a:srgbClr val="3963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9607826" y="1616765"/>
            <a:ext cx="25841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595C92BF-AA0D-467E-ADC7-D45E59B6D0F4}"/>
              </a:ext>
            </a:extLst>
          </p:cNvPr>
          <p:cNvSpPr txBox="1"/>
          <p:nvPr/>
        </p:nvSpPr>
        <p:spPr>
          <a:xfrm>
            <a:off x="-7496" y="-20675"/>
            <a:ext cx="91651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>
              <a:defRPr sz="2300" b="1"/>
            </a:lvl1pPr>
          </a:lstStyle>
          <a:p>
            <a:pPr defTabSz="457200">
              <a:defRPr/>
            </a:pPr>
            <a:r>
              <a:rPr lang="pt-BR" sz="1600" dirty="0">
                <a:solidFill>
                  <a:srgbClr val="39639D"/>
                </a:solidFill>
              </a:rPr>
              <a:t>EIXO 2</a:t>
            </a:r>
          </a:p>
          <a:p>
            <a:pPr defTabSz="457200">
              <a:defRPr/>
            </a:pPr>
            <a:r>
              <a:rPr lang="pt-BR" sz="2000" dirty="0"/>
              <a:t>ANÁLISE DE MATURIDADE E GERENCIAMENTO DOS RISCOS E FORTALECIMENTO DOS CONTROLES</a:t>
            </a:r>
            <a:endParaRPr lang="pt-BR" sz="3200" dirty="0"/>
          </a:p>
        </p:txBody>
      </p:sp>
      <p:pic>
        <p:nvPicPr>
          <p:cNvPr id="12" name="Imagem 11" descr="Uma imagem contendo planta, guarda-chuva&#10;&#10;Descrição gerada automaticamente">
            <a:extLst>
              <a:ext uri="{FF2B5EF4-FFF2-40B4-BE49-F238E27FC236}">
                <a16:creationId xmlns:a16="http://schemas.microsoft.com/office/drawing/2014/main" id="{01BF2EE1-16ED-4FD1-9200-1E859B251A0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 rot="13992235">
            <a:off x="353580" y="1025702"/>
            <a:ext cx="712594" cy="579932"/>
          </a:xfrm>
          <a:prstGeom prst="rect">
            <a:avLst/>
          </a:prstGeom>
        </p:spPr>
      </p:pic>
      <p:sp>
        <p:nvSpPr>
          <p:cNvPr id="14" name="Retângulo 13"/>
          <p:cNvSpPr/>
          <p:nvPr/>
        </p:nvSpPr>
        <p:spPr>
          <a:xfrm>
            <a:off x="1273788" y="1085945"/>
            <a:ext cx="642354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000" b="1" dirty="0">
                <a:solidFill>
                  <a:srgbClr val="39639D"/>
                </a:solidFill>
              </a:rPr>
              <a:t>2.2. </a:t>
            </a:r>
            <a:r>
              <a:rPr lang="pt-BR" sz="2000" dirty="0">
                <a:solidFill>
                  <a:prstClr val="black"/>
                </a:solidFill>
                <a:latin typeface="+mj-lt"/>
              </a:rPr>
              <a:t>Executar o Plano anual de auditorias, com definição de ações de controle, objetos e metas</a:t>
            </a:r>
          </a:p>
        </p:txBody>
      </p:sp>
      <p:pic>
        <p:nvPicPr>
          <p:cNvPr id="9" name="Imagem 8" descr="Imagem em preto e branco&#10;&#10;Descrição gerada automaticamente"/>
          <p:cNvPicPr/>
          <p:nvPr/>
        </p:nvPicPr>
        <p:blipFill rotWithShape="1">
          <a:blip r:embed="rId6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85" t="39598" r="7045" b="26589"/>
          <a:stretch/>
        </p:blipFill>
        <p:spPr bwMode="auto">
          <a:xfrm>
            <a:off x="8065827" y="1023580"/>
            <a:ext cx="4126173" cy="99908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0" name="CaixaDeTexto 9"/>
          <p:cNvSpPr txBox="1"/>
          <p:nvPr/>
        </p:nvSpPr>
        <p:spPr>
          <a:xfrm>
            <a:off x="7146529" y="1269244"/>
            <a:ext cx="62643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>
                <a:solidFill>
                  <a:schemeClr val="bg1"/>
                </a:solidFill>
              </a:rPr>
              <a:t>MACROFUNÇÃO: AUDITORIA</a:t>
            </a:r>
          </a:p>
          <a:p>
            <a:pPr algn="ctr"/>
            <a:r>
              <a:rPr lang="pt-BR" sz="1200" b="1" dirty="0">
                <a:solidFill>
                  <a:schemeClr val="bg1"/>
                </a:solidFill>
              </a:rPr>
              <a:t>NÚCLEO: AUDITORIA (AG)</a:t>
            </a:r>
            <a:endParaRPr lang="pt-BR" sz="1200" dirty="0">
              <a:solidFill>
                <a:schemeClr val="bg1"/>
              </a:solidFill>
            </a:endParaRPr>
          </a:p>
          <a:p>
            <a:pPr algn="ctr"/>
            <a:endParaRPr lang="pt-BR" sz="1600" dirty="0"/>
          </a:p>
        </p:txBody>
      </p:sp>
      <p:sp>
        <p:nvSpPr>
          <p:cNvPr id="11" name="Caixa de Texto 2"/>
          <p:cNvSpPr txBox="1">
            <a:spLocks noChangeArrowheads="1"/>
          </p:cNvSpPr>
          <p:nvPr/>
        </p:nvSpPr>
        <p:spPr bwMode="auto">
          <a:xfrm>
            <a:off x="119268" y="2209125"/>
            <a:ext cx="11955439" cy="4191674"/>
          </a:xfrm>
          <a:prstGeom prst="rect">
            <a:avLst/>
          </a:prstGeom>
          <a:noFill/>
          <a:ln w="19050">
            <a:solidFill>
              <a:srgbClr val="39639D"/>
            </a:solidFill>
            <a:prstDash val="lgDash"/>
            <a:miter lim="800000"/>
            <a:headEnd/>
            <a:tailEnd/>
          </a:ln>
        </p:spPr>
        <p:txBody>
          <a:bodyPr vert="horz" wrap="square" lIns="198000" tIns="108000" rIns="198000" bIns="190800" numCol="1" anchor="t" anchorCtr="0" compatLnSpc="1">
            <a:prstTxWarp prst="textNoShape">
              <a:avLst/>
            </a:prstTxWarp>
          </a:bodyPr>
          <a:lstStyle/>
          <a:p>
            <a:pPr lvl="0" algn="just" fontAlgn="base">
              <a:spcBef>
                <a:spcPct val="0"/>
              </a:spcBef>
            </a:pPr>
            <a:r>
              <a:rPr lang="pt-BR" sz="1600" dirty="0">
                <a:solidFill>
                  <a:srgbClr val="39639D"/>
                </a:solidFill>
              </a:rPr>
              <a:t>➯ </a:t>
            </a:r>
            <a:r>
              <a:rPr lang="pt-BR" sz="1400" dirty="0">
                <a:cs typeface="Arial" pitchFamily="34" charset="0"/>
              </a:rPr>
              <a:t>Plano Anual de Atividades de Auditoria da Prefeitura Municipal de Niterói dividindo-se, de modo a agregar valor aos órgãos/entidades auditados, nos seguintes eixos para a sua execução:</a:t>
            </a:r>
          </a:p>
          <a:p>
            <a:pPr lvl="0" algn="just" fontAlgn="base">
              <a:spcBef>
                <a:spcPct val="0"/>
              </a:spcBef>
            </a:pPr>
            <a:r>
              <a:rPr lang="pt-BR" sz="1400" dirty="0">
                <a:cs typeface="Arial" pitchFamily="34" charset="0"/>
              </a:rPr>
              <a:t>• Monitoramento das auditorias realizadas em 2018 e 2019;</a:t>
            </a:r>
          </a:p>
          <a:p>
            <a:pPr lvl="0" algn="just" fontAlgn="base">
              <a:spcBef>
                <a:spcPct val="0"/>
              </a:spcBef>
            </a:pPr>
            <a:r>
              <a:rPr lang="pt-BR" sz="1400" dirty="0">
                <a:cs typeface="Arial" pitchFamily="34" charset="0"/>
              </a:rPr>
              <a:t>• Contrato de terceirizada(s);</a:t>
            </a:r>
          </a:p>
          <a:p>
            <a:pPr lvl="0" algn="just" fontAlgn="base">
              <a:spcBef>
                <a:spcPct val="0"/>
              </a:spcBef>
            </a:pPr>
            <a:r>
              <a:rPr lang="pt-BR" sz="1400" dirty="0">
                <a:cs typeface="Arial" pitchFamily="34" charset="0"/>
              </a:rPr>
              <a:t>• Contabilidade;</a:t>
            </a:r>
          </a:p>
          <a:p>
            <a:pPr lvl="0" algn="just" fontAlgn="base">
              <a:spcBef>
                <a:spcPct val="0"/>
              </a:spcBef>
            </a:pPr>
            <a:r>
              <a:rPr lang="pt-BR" sz="1400" dirty="0">
                <a:cs typeface="Arial" pitchFamily="34" charset="0"/>
              </a:rPr>
              <a:t>• Patrimônio;</a:t>
            </a:r>
          </a:p>
          <a:p>
            <a:pPr lvl="0" algn="just" fontAlgn="base">
              <a:spcBef>
                <a:spcPct val="0"/>
              </a:spcBef>
            </a:pPr>
            <a:r>
              <a:rPr lang="pt-BR" sz="1400" dirty="0">
                <a:cs typeface="Arial" pitchFamily="34" charset="0"/>
              </a:rPr>
              <a:t>• Almoxarifado;</a:t>
            </a:r>
          </a:p>
          <a:p>
            <a:pPr lvl="0" algn="just" fontAlgn="base">
              <a:spcBef>
                <a:spcPct val="0"/>
              </a:spcBef>
            </a:pPr>
            <a:r>
              <a:rPr lang="pt-BR" sz="1400" dirty="0">
                <a:cs typeface="Arial" pitchFamily="34" charset="0"/>
              </a:rPr>
              <a:t>• Tesouraria;</a:t>
            </a:r>
          </a:p>
          <a:p>
            <a:pPr lvl="0" algn="just" fontAlgn="base">
              <a:spcBef>
                <a:spcPct val="0"/>
              </a:spcBef>
            </a:pPr>
            <a:endParaRPr lang="pt-BR" sz="500" dirty="0"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</a:pPr>
            <a:r>
              <a:rPr lang="pt-BR" sz="1400" dirty="0">
                <a:cs typeface="Arial" pitchFamily="34" charset="0"/>
              </a:rPr>
              <a:t>Compete à CGM-Niterói as atribuições quanto aos assuntos e providências que sejam atinentes à defesa do patrimônio público, ao controle interno, à auditoria pública, à correição, à prevenção e ao combate à corrupção, às atividades de ouvidoria, à promoção da ética no serviço público, ao incremento da transparência e ao fomento ao controle social da gestão no âmbito da Administração Municipal, conforme determinado pela Lei Municipal nº 3.305 de 2017. A principal função da Auditoria Interna é avaliar o processo de gestão, tais como a governança corporativa, gestão de riscos e procedimentos de aderência às normas regulatórias, tendo como finalidades o assessoramento à administração e à agregação de valor aos órgãos/entidades. Nesse sentido, busca-se, também:</a:t>
            </a:r>
          </a:p>
          <a:p>
            <a:pPr lvl="0" algn="just" fontAlgn="base">
              <a:spcBef>
                <a:spcPct val="0"/>
              </a:spcBef>
            </a:pPr>
            <a:r>
              <a:rPr lang="pt-BR" sz="1400" dirty="0">
                <a:cs typeface="Arial" pitchFamily="34" charset="0"/>
              </a:rPr>
              <a:t>I – Verificar as necessidades, tanto materiais como intelectuais, visando ao seu atendimento e aprimoramento;</a:t>
            </a:r>
          </a:p>
          <a:p>
            <a:pPr lvl="0" algn="just" fontAlgn="base">
              <a:spcBef>
                <a:spcPct val="0"/>
              </a:spcBef>
            </a:pPr>
            <a:r>
              <a:rPr lang="pt-BR" sz="1400" dirty="0">
                <a:cs typeface="Arial" pitchFamily="34" charset="0"/>
              </a:rPr>
              <a:t>II – Provocar a criação de mecanismos gerenciais que permitam maior fluidez e rapidez nas informações </a:t>
            </a:r>
            <a:r>
              <a:rPr lang="pt-BR" sz="1400" dirty="0" err="1">
                <a:cs typeface="Arial" pitchFamily="34" charset="0"/>
              </a:rPr>
              <a:t>intersetoriais</a:t>
            </a:r>
            <a:r>
              <a:rPr lang="pt-BR" sz="1400" dirty="0">
                <a:cs typeface="Arial" pitchFamily="34" charset="0"/>
              </a:rPr>
              <a:t>, objetivando o registro tempestivo de procedimentos; </a:t>
            </a:r>
          </a:p>
          <a:p>
            <a:pPr lvl="0" algn="just" fontAlgn="base">
              <a:spcBef>
                <a:spcPct val="0"/>
              </a:spcBef>
            </a:pPr>
            <a:r>
              <a:rPr lang="pt-BR" sz="1400" dirty="0">
                <a:cs typeface="Arial" pitchFamily="34" charset="0"/>
              </a:rPr>
              <a:t>III – Orientar, quando da elaboração de informativos, o fiel cumprimento das normas e determinações dos órgãos de controle interno e externo.</a:t>
            </a:r>
            <a:endParaRPr lang="pt-BR" sz="1600" dirty="0">
              <a:cs typeface="Arial" pitchFamily="34" charset="0"/>
            </a:endParaRPr>
          </a:p>
        </p:txBody>
      </p:sp>
      <p:sp>
        <p:nvSpPr>
          <p:cNvPr id="16" name="Retângulo 15"/>
          <p:cNvSpPr/>
          <p:nvPr/>
        </p:nvSpPr>
        <p:spPr>
          <a:xfrm>
            <a:off x="4960963" y="1850910"/>
            <a:ext cx="220411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dirty="0">
                <a:solidFill>
                  <a:srgbClr val="39639D"/>
                </a:solidFill>
                <a:latin typeface="+mj-lt"/>
              </a:rPr>
              <a:t>SITUAÇÃO ATUAL</a:t>
            </a:r>
          </a:p>
        </p:txBody>
      </p:sp>
      <p:sp>
        <p:nvSpPr>
          <p:cNvPr id="17" name="Retângulo 16"/>
          <p:cNvSpPr/>
          <p:nvPr/>
        </p:nvSpPr>
        <p:spPr>
          <a:xfrm>
            <a:off x="4935941" y="6427973"/>
            <a:ext cx="228372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dirty="0">
                <a:solidFill>
                  <a:srgbClr val="39639D"/>
                </a:solidFill>
                <a:latin typeface="+mj-lt"/>
              </a:rPr>
              <a:t>PROGRESSO </a:t>
            </a:r>
            <a:r>
              <a:rPr lang="pt-BR" sz="2000" b="1" u="sng" dirty="0">
                <a:solidFill>
                  <a:srgbClr val="39639D"/>
                </a:solidFill>
                <a:latin typeface="+mj-lt"/>
              </a:rPr>
              <a:t>100%</a:t>
            </a:r>
          </a:p>
        </p:txBody>
      </p:sp>
      <p:sp>
        <p:nvSpPr>
          <p:cNvPr id="19" name="CaixaDeTexto 18"/>
          <p:cNvSpPr txBox="1"/>
          <p:nvPr/>
        </p:nvSpPr>
        <p:spPr>
          <a:xfrm>
            <a:off x="5308978" y="2675887"/>
            <a:ext cx="645539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pt-BR" sz="1400" dirty="0">
                <a:cs typeface="Arial" pitchFamily="34" charset="0"/>
              </a:rPr>
              <a:t>• Restos a pagar;</a:t>
            </a:r>
          </a:p>
          <a:p>
            <a:r>
              <a:rPr lang="pt-BR" sz="1400" dirty="0">
                <a:cs typeface="Arial" pitchFamily="34" charset="0"/>
              </a:rPr>
              <a:t>• Auditoria dos itens que compõem a  Prestação de Contas de Governo;</a:t>
            </a:r>
          </a:p>
          <a:p>
            <a:r>
              <a:rPr lang="pt-BR" sz="1400" dirty="0">
                <a:cs typeface="Arial" pitchFamily="34" charset="0"/>
              </a:rPr>
              <a:t>• Análise das metas dos instrumentos orçamentários (PPA, LDO e LOA);</a:t>
            </a:r>
          </a:p>
          <a:p>
            <a:r>
              <a:rPr lang="pt-BR" sz="1400" dirty="0">
                <a:cs typeface="Arial" pitchFamily="34" charset="0"/>
              </a:rPr>
              <a:t>• Análise da contratação de concessionárias;</a:t>
            </a:r>
          </a:p>
          <a:p>
            <a:r>
              <a:rPr lang="pt-BR" sz="1400" dirty="0">
                <a:cs typeface="Arial" pitchFamily="34" charset="0"/>
              </a:rPr>
              <a:t>• Declaração de bens dos secretários e dirigentes da administração municipal;</a:t>
            </a:r>
          </a:p>
          <a:p>
            <a:r>
              <a:rPr lang="pt-BR" sz="1400" dirty="0">
                <a:cs typeface="Arial" pitchFamily="34" charset="0"/>
              </a:rPr>
              <a:t>• Índice de efetividade da gestão municipal.</a:t>
            </a:r>
          </a:p>
        </p:txBody>
      </p:sp>
    </p:spTree>
    <p:extLst>
      <p:ext uri="{BB962C8B-B14F-4D97-AF65-F5344CB8AC3E}">
        <p14:creationId xmlns:p14="http://schemas.microsoft.com/office/powerpoint/2010/main" val="32301825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 descr="CONTROLADORIA-2.jpg"/>
          <p:cNvPicPr>
            <a:picLocks noChangeAspect="1"/>
          </p:cNvPicPr>
          <p:nvPr/>
        </p:nvPicPr>
        <p:blipFill>
          <a:blip r:embed="rId3"/>
          <a:srcRect l="31612" t="42388" r="23356" b="42289"/>
          <a:stretch>
            <a:fillRect/>
          </a:stretch>
        </p:blipFill>
        <p:spPr>
          <a:xfrm>
            <a:off x="8828688" y="15770"/>
            <a:ext cx="3284483" cy="790329"/>
          </a:xfrm>
          <a:prstGeom prst="rect">
            <a:avLst/>
          </a:prstGeom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ED97021D-F78A-4DA5-814E-2E4E1BC5EDCD}"/>
              </a:ext>
            </a:extLst>
          </p:cNvPr>
          <p:cNvSpPr/>
          <p:nvPr/>
        </p:nvSpPr>
        <p:spPr>
          <a:xfrm flipV="1">
            <a:off x="0" y="782053"/>
            <a:ext cx="12192000" cy="529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0C9C89C8-1D03-4035-9C43-D417BA11C65D}"/>
              </a:ext>
            </a:extLst>
          </p:cNvPr>
          <p:cNvSpPr txBox="1"/>
          <p:nvPr/>
        </p:nvSpPr>
        <p:spPr>
          <a:xfrm>
            <a:off x="0" y="231853"/>
            <a:ext cx="116231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LEI DE INTEGRIDADE E COMPLIANCE - EMENTA DA LEI</a:t>
            </a:r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27564291-0D18-4BCB-B7B3-F1B613A3F8A8}"/>
              </a:ext>
            </a:extLst>
          </p:cNvPr>
          <p:cNvSpPr/>
          <p:nvPr/>
        </p:nvSpPr>
        <p:spPr>
          <a:xfrm>
            <a:off x="503340" y="1459801"/>
            <a:ext cx="11049224" cy="4770537"/>
          </a:xfrm>
          <a:prstGeom prst="rect">
            <a:avLst/>
          </a:prstGeom>
          <a:ln w="38100">
            <a:noFill/>
            <a:prstDash val="lgDash"/>
          </a:ln>
        </p:spPr>
        <p:txBody>
          <a:bodyPr wrap="square">
            <a:spAutoFit/>
          </a:bodyPr>
          <a:lstStyle/>
          <a:p>
            <a:pPr algn="just"/>
            <a:r>
              <a:rPr lang="pt-BR" sz="1600" b="1" dirty="0">
                <a:solidFill>
                  <a:srgbClr val="DA1F28"/>
                </a:solidFill>
                <a:cs typeface="Arial" pitchFamily="34" charset="0"/>
              </a:rPr>
              <a:t>Lei Nº 3.466 </a:t>
            </a:r>
            <a:r>
              <a:rPr lang="pt-BR" sz="1600" dirty="0">
                <a:cs typeface="Arial" pitchFamily="34" charset="0"/>
              </a:rPr>
              <a:t>de 10/01/2020 - Institui a Política de Promoção de Integridade e </a:t>
            </a:r>
            <a:r>
              <a:rPr lang="pt-BR" sz="1600" i="1" dirty="0" err="1">
                <a:cs typeface="Arial" pitchFamily="34" charset="0"/>
              </a:rPr>
              <a:t>Compliance</a:t>
            </a:r>
            <a:r>
              <a:rPr lang="pt-BR" sz="1600" dirty="0">
                <a:cs typeface="Arial" pitchFamily="34" charset="0"/>
              </a:rPr>
              <a:t> a nível municipal. De iniciativa da CGM-Niterói, essa lei corresponde a um conjunto de mecanismos e procedimentos internos de prevenção, detecção e correção de práticas de corrupção, fraudes, subornos, irregularidades e desvios éticos e de conduta. A lei institui o Plano de Integridade e </a:t>
            </a:r>
            <a:r>
              <a:rPr lang="pt-BR" sz="1600" i="1" dirty="0" err="1">
                <a:cs typeface="Arial" pitchFamily="34" charset="0"/>
              </a:rPr>
              <a:t>Compliance</a:t>
            </a:r>
            <a:r>
              <a:rPr lang="pt-BR" sz="1600" dirty="0">
                <a:cs typeface="Arial" pitchFamily="34" charset="0"/>
              </a:rPr>
              <a:t> nos órgãos e entidades da Administração Pública direta e indireta, que será trabalhado em três eixos: incorporação de padrões elevados de conduta pelos agentes públicos; análise de maturidade e gerenciamento dos riscos e fortalecimento dos controles; implementação de estratégias de transparência, controles de efetividade das políticas públicas e participação social. Para garantir a efetividade das ações de </a:t>
            </a:r>
            <a:r>
              <a:rPr lang="pt-BR" sz="1600" i="1" dirty="0" err="1">
                <a:cs typeface="Arial" pitchFamily="34" charset="0"/>
              </a:rPr>
              <a:t>compliance</a:t>
            </a:r>
            <a:r>
              <a:rPr lang="pt-BR" sz="1600" dirty="0">
                <a:cs typeface="Arial" pitchFamily="34" charset="0"/>
              </a:rPr>
              <a:t> e adequada linha de reporte, a lei também cria o Comitê de Integridade e </a:t>
            </a:r>
            <a:r>
              <a:rPr lang="pt-BR" sz="1600" i="1" dirty="0" err="1">
                <a:cs typeface="Arial" pitchFamily="34" charset="0"/>
              </a:rPr>
              <a:t>Compliance</a:t>
            </a:r>
            <a:r>
              <a:rPr lang="pt-BR" sz="1600" dirty="0">
                <a:cs typeface="Arial" pitchFamily="34" charset="0"/>
              </a:rPr>
              <a:t>, que será composto por autoridades do Poder Executivo. Essa iniciativa expressa o comprometimento com o combate à corrupção em todas as formas e contextos, ademais com a integridade, a transparência pública e o controle social.</a:t>
            </a:r>
          </a:p>
          <a:p>
            <a:pPr algn="just"/>
            <a:endParaRPr lang="pt-BR" sz="1600" dirty="0">
              <a:cs typeface="Arial" pitchFamily="34" charset="0"/>
            </a:endParaRPr>
          </a:p>
          <a:p>
            <a:pPr algn="just"/>
            <a:endParaRPr lang="pt-BR" sz="1600" dirty="0">
              <a:cs typeface="Arial" pitchFamily="34" charset="0"/>
            </a:endParaRPr>
          </a:p>
          <a:p>
            <a:pPr algn="just"/>
            <a:r>
              <a:rPr lang="pt-BR" sz="1600" b="1" dirty="0">
                <a:solidFill>
                  <a:srgbClr val="DA1F28"/>
                </a:solidFill>
                <a:cs typeface="Arial" pitchFamily="34" charset="0"/>
              </a:rPr>
              <a:t>Decreto Nº 13.518/2020 </a:t>
            </a:r>
            <a:r>
              <a:rPr lang="pt-BR" sz="1600" dirty="0">
                <a:cs typeface="Arial" pitchFamily="34" charset="0"/>
              </a:rPr>
              <a:t>de 20/03/2020 - Regulamenta o Comitê de Integridade e </a:t>
            </a:r>
            <a:r>
              <a:rPr lang="pt-BR" sz="1600" i="1" dirty="0" err="1">
                <a:cs typeface="Arial" pitchFamily="34" charset="0"/>
              </a:rPr>
              <a:t>Compliance</a:t>
            </a:r>
            <a:r>
              <a:rPr lang="pt-BR" sz="1600" dirty="0">
                <a:cs typeface="Arial" pitchFamily="34" charset="0"/>
              </a:rPr>
              <a:t> do Município de Niterói, criado pela Lei nº 3.466 de 09 de janeiro de 2020. O Comitê de Integridade e </a:t>
            </a:r>
            <a:r>
              <a:rPr lang="pt-BR" sz="1600" i="1" dirty="0" err="1">
                <a:cs typeface="Arial" pitchFamily="34" charset="0"/>
              </a:rPr>
              <a:t>Compliance</a:t>
            </a:r>
            <a:r>
              <a:rPr lang="pt-BR" sz="1600" dirty="0">
                <a:cs typeface="Arial" pitchFamily="34" charset="0"/>
              </a:rPr>
              <a:t> tem como objetivo principal formular os princípios, as diretrizes gerais e as estratégias da Política de Promoção de Integridade e </a:t>
            </a:r>
            <a:r>
              <a:rPr lang="pt-BR" sz="1600" i="1" dirty="0" err="1">
                <a:cs typeface="Arial" pitchFamily="34" charset="0"/>
              </a:rPr>
              <a:t>Compliance</a:t>
            </a:r>
            <a:r>
              <a:rPr lang="pt-BR" sz="1600" dirty="0">
                <a:cs typeface="Arial" pitchFamily="34" charset="0"/>
              </a:rPr>
              <a:t> do Município de Niterói, bem como acompanhar e garantir a integridade, a transparência pública, o controle social e o combate à corrupção nos órgãos e entidades da administração pública municipal, com o fim de assegurar a efetividade das ações de </a:t>
            </a:r>
            <a:r>
              <a:rPr lang="pt-BR" sz="1600" i="1" dirty="0" err="1">
                <a:cs typeface="Arial" pitchFamily="34" charset="0"/>
              </a:rPr>
              <a:t>Compliance</a:t>
            </a:r>
            <a:r>
              <a:rPr lang="pt-BR" sz="1600" dirty="0">
                <a:cs typeface="Arial" pitchFamily="34" charset="0"/>
              </a:rPr>
              <a:t>.</a:t>
            </a:r>
          </a:p>
          <a:p>
            <a:pPr algn="just"/>
            <a:endParaRPr lang="pt-BR" sz="16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09969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ângulo 12"/>
          <p:cNvSpPr/>
          <p:nvPr/>
        </p:nvSpPr>
        <p:spPr>
          <a:xfrm>
            <a:off x="0" y="0"/>
            <a:ext cx="9144000" cy="928048"/>
          </a:xfrm>
          <a:prstGeom prst="rect">
            <a:avLst/>
          </a:prstGeom>
          <a:solidFill>
            <a:srgbClr val="CCDD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7" name="Imagem 6" descr="CONTROLADORIA-2.jpg"/>
          <p:cNvPicPr>
            <a:picLocks noChangeAspect="1"/>
          </p:cNvPicPr>
          <p:nvPr/>
        </p:nvPicPr>
        <p:blipFill>
          <a:blip r:embed="rId3" cstate="print"/>
          <a:srcRect l="31612" t="42388" r="23356" b="42289"/>
          <a:stretch>
            <a:fillRect/>
          </a:stretch>
        </p:blipFill>
        <p:spPr>
          <a:xfrm>
            <a:off x="9157648" y="105290"/>
            <a:ext cx="2969171" cy="714457"/>
          </a:xfrm>
          <a:prstGeom prst="rect">
            <a:avLst/>
          </a:prstGeom>
        </p:spPr>
      </p:pic>
      <p:sp>
        <p:nvSpPr>
          <p:cNvPr id="4" name="Retângulo 3">
            <a:extLst>
              <a:ext uri="{FF2B5EF4-FFF2-40B4-BE49-F238E27FC236}">
                <a16:creationId xmlns:a16="http://schemas.microsoft.com/office/drawing/2014/main" id="{ED97021D-F78A-4DA5-814E-2E4E1BC5EDCD}"/>
              </a:ext>
            </a:extLst>
          </p:cNvPr>
          <p:cNvSpPr/>
          <p:nvPr/>
        </p:nvSpPr>
        <p:spPr>
          <a:xfrm flipV="1">
            <a:off x="0" y="904885"/>
            <a:ext cx="12192000" cy="52914"/>
          </a:xfrm>
          <a:prstGeom prst="rect">
            <a:avLst/>
          </a:prstGeom>
          <a:solidFill>
            <a:srgbClr val="3963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9607826" y="1616765"/>
            <a:ext cx="25841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595C92BF-AA0D-467E-ADC7-D45E59B6D0F4}"/>
              </a:ext>
            </a:extLst>
          </p:cNvPr>
          <p:cNvSpPr txBox="1"/>
          <p:nvPr/>
        </p:nvSpPr>
        <p:spPr>
          <a:xfrm>
            <a:off x="-7496" y="-20675"/>
            <a:ext cx="91651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>
              <a:defRPr sz="2300" b="1"/>
            </a:lvl1pPr>
          </a:lstStyle>
          <a:p>
            <a:pPr defTabSz="457200">
              <a:defRPr/>
            </a:pPr>
            <a:r>
              <a:rPr lang="pt-BR" sz="1600" dirty="0">
                <a:solidFill>
                  <a:srgbClr val="39639D"/>
                </a:solidFill>
              </a:rPr>
              <a:t>EIXO 2</a:t>
            </a:r>
          </a:p>
          <a:p>
            <a:pPr defTabSz="457200">
              <a:defRPr/>
            </a:pPr>
            <a:r>
              <a:rPr lang="pt-BR" sz="2000" dirty="0"/>
              <a:t>ANÁLISE DE MATURIDADE E GERENCIAMENTO DOS RISCOS E FORTALECIMENTO DOS CONTROLES</a:t>
            </a:r>
            <a:endParaRPr lang="pt-BR" sz="3200" dirty="0"/>
          </a:p>
        </p:txBody>
      </p:sp>
      <p:pic>
        <p:nvPicPr>
          <p:cNvPr id="12" name="Imagem 11" descr="Uma imagem contendo planta, guarda-chuva&#10;&#10;Descrição gerada automaticamente">
            <a:extLst>
              <a:ext uri="{FF2B5EF4-FFF2-40B4-BE49-F238E27FC236}">
                <a16:creationId xmlns:a16="http://schemas.microsoft.com/office/drawing/2014/main" id="{01BF2EE1-16ED-4FD1-9200-1E859B251A0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 rot="13992235">
            <a:off x="568001" y="1279247"/>
            <a:ext cx="712594" cy="570075"/>
          </a:xfrm>
          <a:prstGeom prst="rect">
            <a:avLst/>
          </a:prstGeom>
        </p:spPr>
      </p:pic>
      <p:sp>
        <p:nvSpPr>
          <p:cNvPr id="14" name="Retângulo 13"/>
          <p:cNvSpPr/>
          <p:nvPr/>
        </p:nvSpPr>
        <p:spPr>
          <a:xfrm>
            <a:off x="1492156" y="1454441"/>
            <a:ext cx="624612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000" b="1" dirty="0">
                <a:solidFill>
                  <a:srgbClr val="39639D"/>
                </a:solidFill>
              </a:rPr>
              <a:t>2.3. </a:t>
            </a:r>
            <a:r>
              <a:rPr lang="pt-BR" sz="2000" dirty="0">
                <a:solidFill>
                  <a:prstClr val="black"/>
                </a:solidFill>
                <a:latin typeface="+mj-lt"/>
              </a:rPr>
              <a:t>Criar uma ferramenta de controle de qualidade das ações de controle e monitoramento das recomendações</a:t>
            </a:r>
          </a:p>
        </p:txBody>
      </p:sp>
      <p:pic>
        <p:nvPicPr>
          <p:cNvPr id="10" name="Imagem 9" descr="Imagem em preto e branco&#10;&#10;Descrição gerada automaticamente"/>
          <p:cNvPicPr/>
          <p:nvPr/>
        </p:nvPicPr>
        <p:blipFill rotWithShape="1">
          <a:blip r:embed="rId6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85" t="39598" r="7045" b="26589"/>
          <a:stretch/>
        </p:blipFill>
        <p:spPr bwMode="auto">
          <a:xfrm>
            <a:off x="8065827" y="1023580"/>
            <a:ext cx="4126173" cy="99908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1" name="CaixaDeTexto 10"/>
          <p:cNvSpPr txBox="1"/>
          <p:nvPr/>
        </p:nvSpPr>
        <p:spPr>
          <a:xfrm>
            <a:off x="7146529" y="1269244"/>
            <a:ext cx="62643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>
                <a:solidFill>
                  <a:schemeClr val="bg1"/>
                </a:solidFill>
              </a:rPr>
              <a:t>MACROFUNÇÃO: AUDITORIA</a:t>
            </a:r>
          </a:p>
          <a:p>
            <a:pPr algn="ctr"/>
            <a:r>
              <a:rPr lang="pt-BR" sz="1200" b="1" dirty="0">
                <a:solidFill>
                  <a:schemeClr val="bg1"/>
                </a:solidFill>
              </a:rPr>
              <a:t>NÚCLEO: AUDITORIA (AG)</a:t>
            </a:r>
            <a:endParaRPr lang="pt-BR" sz="1200" dirty="0">
              <a:solidFill>
                <a:schemeClr val="bg1"/>
              </a:solidFill>
            </a:endParaRPr>
          </a:p>
          <a:p>
            <a:pPr algn="ctr"/>
            <a:endParaRPr lang="pt-BR" sz="1600" dirty="0"/>
          </a:p>
        </p:txBody>
      </p:sp>
      <p:sp>
        <p:nvSpPr>
          <p:cNvPr id="16" name="Caixa de Texto 2"/>
          <p:cNvSpPr txBox="1">
            <a:spLocks noChangeArrowheads="1"/>
          </p:cNvSpPr>
          <p:nvPr/>
        </p:nvSpPr>
        <p:spPr bwMode="auto">
          <a:xfrm>
            <a:off x="245660" y="3397689"/>
            <a:ext cx="11709779" cy="983242"/>
          </a:xfrm>
          <a:prstGeom prst="rect">
            <a:avLst/>
          </a:prstGeom>
          <a:noFill/>
          <a:ln w="19050">
            <a:solidFill>
              <a:srgbClr val="39639D"/>
            </a:solidFill>
            <a:prstDash val="lgDash"/>
            <a:miter lim="800000"/>
            <a:headEnd/>
            <a:tailEnd/>
          </a:ln>
        </p:spPr>
        <p:txBody>
          <a:bodyPr vert="horz" wrap="square" lIns="198000" tIns="190800" rIns="198000" bIns="190800" numCol="1" anchor="t" anchorCtr="0" compatLnSpc="1">
            <a:prstTxWarp prst="textNoShape">
              <a:avLst/>
            </a:prstTxWarp>
          </a:bodyPr>
          <a:lstStyle/>
          <a:p>
            <a:pPr lvl="0" algn="just" fontAlgn="base">
              <a:spcBef>
                <a:spcPct val="0"/>
              </a:spcBef>
              <a:spcAft>
                <a:spcPts val="1000"/>
              </a:spcAft>
            </a:pPr>
            <a:r>
              <a:rPr lang="pt-BR" dirty="0">
                <a:solidFill>
                  <a:srgbClr val="39639D"/>
                </a:solidFill>
              </a:rPr>
              <a:t>➯ </a:t>
            </a:r>
            <a:r>
              <a:rPr lang="pt-BR" dirty="0">
                <a:cs typeface="Arial" pitchFamily="34" charset="0"/>
              </a:rPr>
              <a:t>Criação de ferramenta de controle de qualidade e monitoramento instituída como MMAR - Mapa de Monitoramento do Atendimento às Recomendações em Relatórios de Auditorias.</a:t>
            </a:r>
            <a:endParaRPr kumimoji="0" lang="pt-BR" b="0" i="0" u="none" strike="noStrike" cap="none" normalizeH="0" baseline="0" dirty="0" err="1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17" name="Retângulo 16"/>
          <p:cNvSpPr/>
          <p:nvPr/>
        </p:nvSpPr>
        <p:spPr>
          <a:xfrm>
            <a:off x="4960963" y="3026222"/>
            <a:ext cx="22041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dirty="0">
                <a:solidFill>
                  <a:srgbClr val="39639D"/>
                </a:solidFill>
                <a:latin typeface="+mj-lt"/>
              </a:rPr>
              <a:t>SITUAÇÃO ATUAL</a:t>
            </a:r>
          </a:p>
        </p:txBody>
      </p:sp>
      <p:sp>
        <p:nvSpPr>
          <p:cNvPr id="18" name="Retângulo 17"/>
          <p:cNvSpPr/>
          <p:nvPr/>
        </p:nvSpPr>
        <p:spPr>
          <a:xfrm>
            <a:off x="4935941" y="6112881"/>
            <a:ext cx="228372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dirty="0">
                <a:solidFill>
                  <a:srgbClr val="39639D"/>
                </a:solidFill>
                <a:latin typeface="+mj-lt"/>
              </a:rPr>
              <a:t>PROGRESSO </a:t>
            </a:r>
            <a:r>
              <a:rPr lang="pt-BR" sz="2000" b="1" u="sng" dirty="0">
                <a:solidFill>
                  <a:srgbClr val="39639D"/>
                </a:solidFill>
                <a:latin typeface="+mj-lt"/>
              </a:rPr>
              <a:t>100%</a:t>
            </a:r>
          </a:p>
        </p:txBody>
      </p:sp>
    </p:spTree>
    <p:extLst>
      <p:ext uri="{BB962C8B-B14F-4D97-AF65-F5344CB8AC3E}">
        <p14:creationId xmlns:p14="http://schemas.microsoft.com/office/powerpoint/2010/main" val="32301825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ângulo 12"/>
          <p:cNvSpPr/>
          <p:nvPr/>
        </p:nvSpPr>
        <p:spPr>
          <a:xfrm>
            <a:off x="0" y="0"/>
            <a:ext cx="9144000" cy="928048"/>
          </a:xfrm>
          <a:prstGeom prst="rect">
            <a:avLst/>
          </a:prstGeom>
          <a:solidFill>
            <a:srgbClr val="CCDD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7" name="Imagem 6" descr="CONTROLADORIA-2.jpg"/>
          <p:cNvPicPr>
            <a:picLocks noChangeAspect="1"/>
          </p:cNvPicPr>
          <p:nvPr/>
        </p:nvPicPr>
        <p:blipFill>
          <a:blip r:embed="rId3" cstate="print"/>
          <a:srcRect l="31612" t="42388" r="23356" b="42289"/>
          <a:stretch>
            <a:fillRect/>
          </a:stretch>
        </p:blipFill>
        <p:spPr>
          <a:xfrm>
            <a:off x="9157648" y="105290"/>
            <a:ext cx="2969171" cy="714457"/>
          </a:xfrm>
          <a:prstGeom prst="rect">
            <a:avLst/>
          </a:prstGeom>
        </p:spPr>
      </p:pic>
      <p:sp>
        <p:nvSpPr>
          <p:cNvPr id="4" name="Retângulo 3">
            <a:extLst>
              <a:ext uri="{FF2B5EF4-FFF2-40B4-BE49-F238E27FC236}">
                <a16:creationId xmlns:a16="http://schemas.microsoft.com/office/drawing/2014/main" id="{ED97021D-F78A-4DA5-814E-2E4E1BC5EDCD}"/>
              </a:ext>
            </a:extLst>
          </p:cNvPr>
          <p:cNvSpPr/>
          <p:nvPr/>
        </p:nvSpPr>
        <p:spPr>
          <a:xfrm flipV="1">
            <a:off x="0" y="904885"/>
            <a:ext cx="12192000" cy="52914"/>
          </a:xfrm>
          <a:prstGeom prst="rect">
            <a:avLst/>
          </a:prstGeom>
          <a:solidFill>
            <a:srgbClr val="3963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9607826" y="1616765"/>
            <a:ext cx="25841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595C92BF-AA0D-467E-ADC7-D45E59B6D0F4}"/>
              </a:ext>
            </a:extLst>
          </p:cNvPr>
          <p:cNvSpPr txBox="1"/>
          <p:nvPr/>
        </p:nvSpPr>
        <p:spPr>
          <a:xfrm>
            <a:off x="-7496" y="-20675"/>
            <a:ext cx="91651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>
              <a:defRPr sz="2300" b="1"/>
            </a:lvl1pPr>
          </a:lstStyle>
          <a:p>
            <a:pPr defTabSz="457200">
              <a:defRPr/>
            </a:pPr>
            <a:r>
              <a:rPr lang="pt-BR" sz="1600" dirty="0">
                <a:solidFill>
                  <a:srgbClr val="39639D"/>
                </a:solidFill>
              </a:rPr>
              <a:t>EIXO 2</a:t>
            </a:r>
          </a:p>
          <a:p>
            <a:pPr defTabSz="457200">
              <a:defRPr/>
            </a:pPr>
            <a:r>
              <a:rPr lang="pt-BR" sz="2000" dirty="0"/>
              <a:t>ANÁLISE DE MATURIDADE E GERENCIAMENTO DOS RISCOS E FORTALECIMENTO DOS CONTROLES</a:t>
            </a:r>
            <a:endParaRPr lang="pt-BR" sz="3200" dirty="0"/>
          </a:p>
        </p:txBody>
      </p:sp>
      <p:pic>
        <p:nvPicPr>
          <p:cNvPr id="12" name="Imagem 11" descr="Uma imagem contendo planta, guarda-chuva&#10;&#10;Descrição gerada automaticamente">
            <a:extLst>
              <a:ext uri="{FF2B5EF4-FFF2-40B4-BE49-F238E27FC236}">
                <a16:creationId xmlns:a16="http://schemas.microsoft.com/office/drawing/2014/main" id="{01BF2EE1-16ED-4FD1-9200-1E859B251A0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 rot="13992235">
            <a:off x="568001" y="1279247"/>
            <a:ext cx="712594" cy="570075"/>
          </a:xfrm>
          <a:prstGeom prst="rect">
            <a:avLst/>
          </a:prstGeom>
        </p:spPr>
      </p:pic>
      <p:sp>
        <p:nvSpPr>
          <p:cNvPr id="14" name="Retângulo 13"/>
          <p:cNvSpPr/>
          <p:nvPr/>
        </p:nvSpPr>
        <p:spPr>
          <a:xfrm>
            <a:off x="1492155" y="1304313"/>
            <a:ext cx="589128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000" b="1" dirty="0">
                <a:solidFill>
                  <a:srgbClr val="39639D"/>
                </a:solidFill>
              </a:rPr>
              <a:t>2.4. </a:t>
            </a:r>
            <a:r>
              <a:rPr lang="pt-BR" sz="2000" dirty="0">
                <a:solidFill>
                  <a:prstClr val="black"/>
                </a:solidFill>
                <a:latin typeface="+mj-lt"/>
              </a:rPr>
              <a:t>Controlar as quantidades e os valores, por secretaria/entidade, das inexigibilidades e dispensas</a:t>
            </a:r>
          </a:p>
        </p:txBody>
      </p:sp>
      <p:pic>
        <p:nvPicPr>
          <p:cNvPr id="9" name="Imagem 8" descr="Imagem em preto e branco&#10;&#10;Descrição gerada automaticamente"/>
          <p:cNvPicPr/>
          <p:nvPr/>
        </p:nvPicPr>
        <p:blipFill rotWithShape="1">
          <a:blip r:embed="rId6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85" t="39598" r="7045" b="26589"/>
          <a:stretch/>
        </p:blipFill>
        <p:spPr bwMode="auto">
          <a:xfrm>
            <a:off x="7697337" y="1132764"/>
            <a:ext cx="4494663" cy="99908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0" name="CaixaDeTexto 9"/>
          <p:cNvSpPr txBox="1"/>
          <p:nvPr/>
        </p:nvSpPr>
        <p:spPr>
          <a:xfrm>
            <a:off x="6942997" y="1390888"/>
            <a:ext cx="62643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>
                <a:solidFill>
                  <a:schemeClr val="bg1"/>
                </a:solidFill>
              </a:rPr>
              <a:t>MACROFUNÇÃO: CONTROLE INTERNO</a:t>
            </a:r>
          </a:p>
          <a:p>
            <a:pPr algn="ctr"/>
            <a:r>
              <a:rPr lang="pt-BR" sz="1200" b="1" dirty="0">
                <a:solidFill>
                  <a:schemeClr val="bg1"/>
                </a:solidFill>
              </a:rPr>
              <a:t>NÚCLEO: RISCO E MATURIDADE (IR)</a:t>
            </a:r>
            <a:endParaRPr lang="pt-BR" sz="1200" dirty="0">
              <a:solidFill>
                <a:schemeClr val="bg1"/>
              </a:solidFill>
            </a:endParaRPr>
          </a:p>
          <a:p>
            <a:pPr algn="ctr"/>
            <a:endParaRPr lang="pt-BR" sz="1600" dirty="0"/>
          </a:p>
        </p:txBody>
      </p:sp>
      <p:sp>
        <p:nvSpPr>
          <p:cNvPr id="11" name="Caixa de Texto 2"/>
          <p:cNvSpPr txBox="1">
            <a:spLocks noChangeArrowheads="1"/>
          </p:cNvSpPr>
          <p:nvPr/>
        </p:nvSpPr>
        <p:spPr bwMode="auto">
          <a:xfrm>
            <a:off x="270827" y="3221612"/>
            <a:ext cx="11709779" cy="1515509"/>
          </a:xfrm>
          <a:prstGeom prst="rect">
            <a:avLst/>
          </a:prstGeom>
          <a:noFill/>
          <a:ln w="19050">
            <a:solidFill>
              <a:srgbClr val="39639D"/>
            </a:solidFill>
            <a:prstDash val="lgDash"/>
            <a:miter lim="800000"/>
            <a:headEnd/>
            <a:tailEnd/>
          </a:ln>
        </p:spPr>
        <p:txBody>
          <a:bodyPr vert="horz" wrap="square" lIns="198000" tIns="190800" rIns="198000" bIns="190800" numCol="1" anchor="t" anchorCtr="0" compatLnSpc="1">
            <a:prstTxWarp prst="textNoShape">
              <a:avLst/>
            </a:prstTxWarp>
          </a:bodyPr>
          <a:lstStyle/>
          <a:p>
            <a:pPr algn="just" fontAlgn="base">
              <a:spcBef>
                <a:spcPct val="0"/>
              </a:spcBef>
              <a:spcAft>
                <a:spcPts val="1000"/>
              </a:spcAft>
            </a:pPr>
            <a:r>
              <a:rPr lang="pt-BR" dirty="0">
                <a:cs typeface="Arial" pitchFamily="34" charset="0"/>
              </a:rPr>
              <a:t>Foi elaborada uma ferramenta de Controle mensal baseada na publicação dos Extratos em Diários Oficiais para dispor as </a:t>
            </a:r>
            <a:r>
              <a:rPr lang="pt-BR" dirty="0">
                <a:solidFill>
                  <a:prstClr val="black"/>
                </a:solidFill>
              </a:rPr>
              <a:t>quantidades e os valores, por secretaria/entidade, das inexigibilidades e dispensas. Até Janeiro está sendo publicada o exercício completo de 2020.</a:t>
            </a:r>
          </a:p>
          <a:p>
            <a:pPr lvl="0" algn="just" fontAlgn="base">
              <a:spcBef>
                <a:spcPct val="0"/>
              </a:spcBef>
              <a:spcAft>
                <a:spcPts val="1000"/>
              </a:spcAft>
            </a:pPr>
            <a:r>
              <a:rPr lang="pt-BR" dirty="0">
                <a:cs typeface="Arial" pitchFamily="34" charset="0"/>
              </a:rPr>
              <a:t> </a:t>
            </a:r>
          </a:p>
        </p:txBody>
      </p:sp>
      <p:sp>
        <p:nvSpPr>
          <p:cNvPr id="16" name="Retângulo 15"/>
          <p:cNvSpPr/>
          <p:nvPr/>
        </p:nvSpPr>
        <p:spPr>
          <a:xfrm>
            <a:off x="4960963" y="2821502"/>
            <a:ext cx="22041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dirty="0">
                <a:solidFill>
                  <a:srgbClr val="39639D"/>
                </a:solidFill>
                <a:latin typeface="+mj-lt"/>
              </a:rPr>
              <a:t>SITUAÇÃO ATUAL</a:t>
            </a:r>
          </a:p>
        </p:txBody>
      </p:sp>
      <p:sp>
        <p:nvSpPr>
          <p:cNvPr id="17" name="Retângulo 16"/>
          <p:cNvSpPr/>
          <p:nvPr/>
        </p:nvSpPr>
        <p:spPr>
          <a:xfrm>
            <a:off x="4935941" y="6112881"/>
            <a:ext cx="228372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dirty="0">
                <a:solidFill>
                  <a:srgbClr val="39639D"/>
                </a:solidFill>
                <a:latin typeface="+mj-lt"/>
              </a:rPr>
              <a:t>PROGRESSO </a:t>
            </a:r>
            <a:r>
              <a:rPr lang="pt-BR" sz="2000" b="1" u="sng" dirty="0">
                <a:solidFill>
                  <a:srgbClr val="39639D"/>
                </a:solidFill>
                <a:latin typeface="+mj-lt"/>
              </a:rPr>
              <a:t>50%</a:t>
            </a:r>
          </a:p>
        </p:txBody>
      </p:sp>
    </p:spTree>
    <p:extLst>
      <p:ext uri="{BB962C8B-B14F-4D97-AF65-F5344CB8AC3E}">
        <p14:creationId xmlns:p14="http://schemas.microsoft.com/office/powerpoint/2010/main" val="323018251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ângulo 12"/>
          <p:cNvSpPr/>
          <p:nvPr/>
        </p:nvSpPr>
        <p:spPr>
          <a:xfrm>
            <a:off x="0" y="0"/>
            <a:ext cx="9144000" cy="928048"/>
          </a:xfrm>
          <a:prstGeom prst="rect">
            <a:avLst/>
          </a:prstGeom>
          <a:solidFill>
            <a:srgbClr val="CCDD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7" name="Imagem 6" descr="CONTROLADORIA-2.jpg"/>
          <p:cNvPicPr>
            <a:picLocks noChangeAspect="1"/>
          </p:cNvPicPr>
          <p:nvPr/>
        </p:nvPicPr>
        <p:blipFill>
          <a:blip r:embed="rId3" cstate="print"/>
          <a:srcRect l="31612" t="42388" r="23356" b="42289"/>
          <a:stretch>
            <a:fillRect/>
          </a:stretch>
        </p:blipFill>
        <p:spPr>
          <a:xfrm>
            <a:off x="9157648" y="105290"/>
            <a:ext cx="2969171" cy="714457"/>
          </a:xfrm>
          <a:prstGeom prst="rect">
            <a:avLst/>
          </a:prstGeom>
        </p:spPr>
      </p:pic>
      <p:sp>
        <p:nvSpPr>
          <p:cNvPr id="4" name="Retângulo 3">
            <a:extLst>
              <a:ext uri="{FF2B5EF4-FFF2-40B4-BE49-F238E27FC236}">
                <a16:creationId xmlns:a16="http://schemas.microsoft.com/office/drawing/2014/main" id="{ED97021D-F78A-4DA5-814E-2E4E1BC5EDCD}"/>
              </a:ext>
            </a:extLst>
          </p:cNvPr>
          <p:cNvSpPr/>
          <p:nvPr/>
        </p:nvSpPr>
        <p:spPr>
          <a:xfrm flipV="1">
            <a:off x="0" y="904885"/>
            <a:ext cx="12192000" cy="52914"/>
          </a:xfrm>
          <a:prstGeom prst="rect">
            <a:avLst/>
          </a:prstGeom>
          <a:solidFill>
            <a:srgbClr val="3963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9607826" y="1616765"/>
            <a:ext cx="25841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595C92BF-AA0D-467E-ADC7-D45E59B6D0F4}"/>
              </a:ext>
            </a:extLst>
          </p:cNvPr>
          <p:cNvSpPr txBox="1"/>
          <p:nvPr/>
        </p:nvSpPr>
        <p:spPr>
          <a:xfrm>
            <a:off x="-7496" y="-20675"/>
            <a:ext cx="91651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>
              <a:defRPr sz="2300" b="1"/>
            </a:lvl1pPr>
          </a:lstStyle>
          <a:p>
            <a:pPr defTabSz="457200">
              <a:defRPr/>
            </a:pPr>
            <a:r>
              <a:rPr lang="pt-BR" sz="1600" dirty="0">
                <a:solidFill>
                  <a:srgbClr val="39639D"/>
                </a:solidFill>
              </a:rPr>
              <a:t>EIXO 2</a:t>
            </a:r>
          </a:p>
          <a:p>
            <a:pPr defTabSz="457200">
              <a:defRPr/>
            </a:pPr>
            <a:r>
              <a:rPr lang="pt-BR" sz="2000" dirty="0"/>
              <a:t>ANÁLISE DE MATURIDADE E GERENCIAMENTO DOS RISCOS E FORTALECIMENTO DOS CONTROLES</a:t>
            </a:r>
            <a:endParaRPr lang="pt-BR" sz="3200" dirty="0"/>
          </a:p>
        </p:txBody>
      </p:sp>
      <p:pic>
        <p:nvPicPr>
          <p:cNvPr id="12" name="Imagem 11" descr="Uma imagem contendo planta, guarda-chuva&#10;&#10;Descrição gerada automaticamente">
            <a:extLst>
              <a:ext uri="{FF2B5EF4-FFF2-40B4-BE49-F238E27FC236}">
                <a16:creationId xmlns:a16="http://schemas.microsoft.com/office/drawing/2014/main" id="{01BF2EE1-16ED-4FD1-9200-1E859B251A0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 rot="13992235">
            <a:off x="390577" y="1279247"/>
            <a:ext cx="712594" cy="570075"/>
          </a:xfrm>
          <a:prstGeom prst="rect">
            <a:avLst/>
          </a:prstGeom>
        </p:spPr>
      </p:pic>
      <p:sp>
        <p:nvSpPr>
          <p:cNvPr id="14" name="Retângulo 13"/>
          <p:cNvSpPr/>
          <p:nvPr/>
        </p:nvSpPr>
        <p:spPr>
          <a:xfrm>
            <a:off x="1314733" y="1454441"/>
            <a:ext cx="615059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000" b="1" dirty="0">
                <a:solidFill>
                  <a:srgbClr val="39639D"/>
                </a:solidFill>
              </a:rPr>
              <a:t>2.5. </a:t>
            </a:r>
            <a:r>
              <a:rPr lang="pt-BR" sz="2000" dirty="0">
                <a:solidFill>
                  <a:prstClr val="black"/>
                </a:solidFill>
                <a:latin typeface="+mj-lt"/>
              </a:rPr>
              <a:t>Controlar o quantitativo de aditivos por contratos e verificação das mudanças incorporadas</a:t>
            </a:r>
          </a:p>
        </p:txBody>
      </p:sp>
      <p:pic>
        <p:nvPicPr>
          <p:cNvPr id="9" name="Imagem 8" descr="Imagem em preto e branco&#10;&#10;Descrição gerada automaticamente"/>
          <p:cNvPicPr/>
          <p:nvPr/>
        </p:nvPicPr>
        <p:blipFill rotWithShape="1">
          <a:blip r:embed="rId6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85" t="39598" r="7045" b="26589"/>
          <a:stretch/>
        </p:blipFill>
        <p:spPr bwMode="auto">
          <a:xfrm>
            <a:off x="7697337" y="1132764"/>
            <a:ext cx="4494663" cy="99908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0" name="CaixaDeTexto 9"/>
          <p:cNvSpPr txBox="1"/>
          <p:nvPr/>
        </p:nvSpPr>
        <p:spPr>
          <a:xfrm>
            <a:off x="6982753" y="1311376"/>
            <a:ext cx="6264322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>
                <a:solidFill>
                  <a:schemeClr val="bg1"/>
                </a:solidFill>
              </a:rPr>
              <a:t>MACROFUNÇÃO: CONTROLE INTERNO	</a:t>
            </a:r>
          </a:p>
          <a:p>
            <a:pPr algn="ctr"/>
            <a:r>
              <a:rPr lang="pt-BR" sz="1200" b="1" dirty="0">
                <a:solidFill>
                  <a:schemeClr val="bg1"/>
                </a:solidFill>
              </a:rPr>
              <a:t>NÚCLEO: CONSULTORIA E</a:t>
            </a:r>
          </a:p>
          <a:p>
            <a:pPr algn="ctr"/>
            <a:r>
              <a:rPr lang="pt-BR" sz="1200" b="1" dirty="0">
                <a:solidFill>
                  <a:schemeClr val="bg1"/>
                </a:solidFill>
              </a:rPr>
              <a:t>ANÁLISE PROCESSUAL (CAP)</a:t>
            </a:r>
            <a:endParaRPr lang="pt-BR" sz="1200" dirty="0">
              <a:solidFill>
                <a:schemeClr val="bg1"/>
              </a:solidFill>
            </a:endParaRPr>
          </a:p>
          <a:p>
            <a:pPr algn="ctr"/>
            <a:endParaRPr lang="pt-BR" sz="1600" dirty="0"/>
          </a:p>
        </p:txBody>
      </p:sp>
      <p:sp>
        <p:nvSpPr>
          <p:cNvPr id="11" name="Caixa de Texto 2"/>
          <p:cNvSpPr txBox="1">
            <a:spLocks noChangeArrowheads="1"/>
          </p:cNvSpPr>
          <p:nvPr/>
        </p:nvSpPr>
        <p:spPr bwMode="auto">
          <a:xfrm>
            <a:off x="245660" y="3616057"/>
            <a:ext cx="11709779" cy="1154244"/>
          </a:xfrm>
          <a:prstGeom prst="rect">
            <a:avLst/>
          </a:prstGeom>
          <a:noFill/>
          <a:ln w="19050">
            <a:solidFill>
              <a:srgbClr val="39639D"/>
            </a:solidFill>
            <a:prstDash val="lgDash"/>
            <a:miter lim="800000"/>
            <a:headEnd/>
            <a:tailEnd/>
          </a:ln>
        </p:spPr>
        <p:txBody>
          <a:bodyPr vert="horz" wrap="square" lIns="198000" tIns="190800" rIns="198000" bIns="190800" numCol="1" anchor="t" anchorCtr="0" compatLnSpc="1">
            <a:prstTxWarp prst="textNoShape">
              <a:avLst/>
            </a:prstTxWarp>
          </a:bodyPr>
          <a:lstStyle/>
          <a:p>
            <a:pPr lvl="0" algn="just" fontAlgn="base">
              <a:spcBef>
                <a:spcPct val="0"/>
              </a:spcBef>
              <a:spcAft>
                <a:spcPts val="1000"/>
              </a:spcAft>
            </a:pPr>
            <a:r>
              <a:rPr lang="pt-BR" dirty="0">
                <a:solidFill>
                  <a:srgbClr val="39639D"/>
                </a:solidFill>
              </a:rPr>
              <a:t>➯ </a:t>
            </a:r>
            <a:r>
              <a:rPr lang="pt-BR" dirty="0">
                <a:cs typeface="Arial" pitchFamily="34" charset="0"/>
              </a:rPr>
              <a:t>Realiza-se Controle dos quantitativos em face da consultoria e análise dos processos enviados à CGM. Considera-se valor do Contrato Inicial e suas modificações e prorrogações solicitadas a fim de serem autorizadas ao longo do prazo do Contrato.</a:t>
            </a:r>
          </a:p>
          <a:p>
            <a:pPr lvl="0" algn="just" fontAlgn="base">
              <a:spcBef>
                <a:spcPct val="0"/>
              </a:spcBef>
              <a:spcAft>
                <a:spcPts val="1000"/>
              </a:spcAft>
            </a:pPr>
            <a:endParaRPr lang="pt-BR" dirty="0">
              <a:cs typeface="Arial" pitchFamily="34" charset="0"/>
            </a:endParaRPr>
          </a:p>
        </p:txBody>
      </p:sp>
      <p:sp>
        <p:nvSpPr>
          <p:cNvPr id="16" name="Retângulo 15"/>
          <p:cNvSpPr/>
          <p:nvPr/>
        </p:nvSpPr>
        <p:spPr>
          <a:xfrm>
            <a:off x="4960963" y="3244590"/>
            <a:ext cx="22041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dirty="0">
                <a:solidFill>
                  <a:srgbClr val="39639D"/>
                </a:solidFill>
                <a:latin typeface="+mj-lt"/>
              </a:rPr>
              <a:t>SITUAÇÃO ATUAL</a:t>
            </a:r>
          </a:p>
        </p:txBody>
      </p:sp>
      <p:sp>
        <p:nvSpPr>
          <p:cNvPr id="17" name="Retângulo 16"/>
          <p:cNvSpPr/>
          <p:nvPr/>
        </p:nvSpPr>
        <p:spPr>
          <a:xfrm>
            <a:off x="4935941" y="6112881"/>
            <a:ext cx="228372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dirty="0">
                <a:solidFill>
                  <a:srgbClr val="39639D"/>
                </a:solidFill>
                <a:latin typeface="+mj-lt"/>
              </a:rPr>
              <a:t>PROGRESSO </a:t>
            </a:r>
            <a:r>
              <a:rPr lang="pt-BR" sz="2000" b="1" u="sng" dirty="0">
                <a:solidFill>
                  <a:srgbClr val="39639D"/>
                </a:solidFill>
                <a:latin typeface="+mj-lt"/>
              </a:rPr>
              <a:t>50%</a:t>
            </a:r>
          </a:p>
        </p:txBody>
      </p:sp>
    </p:spTree>
    <p:extLst>
      <p:ext uri="{BB962C8B-B14F-4D97-AF65-F5344CB8AC3E}">
        <p14:creationId xmlns:p14="http://schemas.microsoft.com/office/powerpoint/2010/main" val="323018251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ângulo 12"/>
          <p:cNvSpPr/>
          <p:nvPr/>
        </p:nvSpPr>
        <p:spPr>
          <a:xfrm>
            <a:off x="0" y="0"/>
            <a:ext cx="9144000" cy="928048"/>
          </a:xfrm>
          <a:prstGeom prst="rect">
            <a:avLst/>
          </a:prstGeom>
          <a:solidFill>
            <a:srgbClr val="CCDD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7" name="Imagem 6" descr="CONTROLADORIA-2.jpg"/>
          <p:cNvPicPr>
            <a:picLocks noChangeAspect="1"/>
          </p:cNvPicPr>
          <p:nvPr/>
        </p:nvPicPr>
        <p:blipFill>
          <a:blip r:embed="rId3" cstate="print"/>
          <a:srcRect l="31612" t="42388" r="23356" b="42289"/>
          <a:stretch>
            <a:fillRect/>
          </a:stretch>
        </p:blipFill>
        <p:spPr>
          <a:xfrm>
            <a:off x="9157648" y="105290"/>
            <a:ext cx="2969171" cy="714457"/>
          </a:xfrm>
          <a:prstGeom prst="rect">
            <a:avLst/>
          </a:prstGeom>
        </p:spPr>
      </p:pic>
      <p:sp>
        <p:nvSpPr>
          <p:cNvPr id="4" name="Retângulo 3">
            <a:extLst>
              <a:ext uri="{FF2B5EF4-FFF2-40B4-BE49-F238E27FC236}">
                <a16:creationId xmlns:a16="http://schemas.microsoft.com/office/drawing/2014/main" id="{ED97021D-F78A-4DA5-814E-2E4E1BC5EDCD}"/>
              </a:ext>
            </a:extLst>
          </p:cNvPr>
          <p:cNvSpPr/>
          <p:nvPr/>
        </p:nvSpPr>
        <p:spPr>
          <a:xfrm flipV="1">
            <a:off x="0" y="904885"/>
            <a:ext cx="12192000" cy="52914"/>
          </a:xfrm>
          <a:prstGeom prst="rect">
            <a:avLst/>
          </a:prstGeom>
          <a:solidFill>
            <a:srgbClr val="3963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9607826" y="1616765"/>
            <a:ext cx="25841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595C92BF-AA0D-467E-ADC7-D45E59B6D0F4}"/>
              </a:ext>
            </a:extLst>
          </p:cNvPr>
          <p:cNvSpPr txBox="1"/>
          <p:nvPr/>
        </p:nvSpPr>
        <p:spPr>
          <a:xfrm>
            <a:off x="-7496" y="-20675"/>
            <a:ext cx="91651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>
              <a:defRPr sz="2300" b="1"/>
            </a:lvl1pPr>
          </a:lstStyle>
          <a:p>
            <a:pPr defTabSz="457200">
              <a:defRPr/>
            </a:pPr>
            <a:r>
              <a:rPr lang="pt-BR" sz="1600" dirty="0">
                <a:solidFill>
                  <a:srgbClr val="39639D"/>
                </a:solidFill>
              </a:rPr>
              <a:t>EIXO 2</a:t>
            </a:r>
          </a:p>
          <a:p>
            <a:pPr defTabSz="457200">
              <a:defRPr/>
            </a:pPr>
            <a:r>
              <a:rPr lang="pt-BR" sz="2000" dirty="0"/>
              <a:t>ANÁLISE DE MATURIDADE E GERENCIAMENTO DOS RISCOS E FORTALECIMENTO DOS CONTROLES</a:t>
            </a:r>
            <a:endParaRPr lang="pt-BR" sz="3200" dirty="0"/>
          </a:p>
        </p:txBody>
      </p:sp>
      <p:pic>
        <p:nvPicPr>
          <p:cNvPr id="12" name="Imagem 11" descr="Uma imagem contendo planta, guarda-chuva&#10;&#10;Descrição gerada automaticamente">
            <a:extLst>
              <a:ext uri="{FF2B5EF4-FFF2-40B4-BE49-F238E27FC236}">
                <a16:creationId xmlns:a16="http://schemas.microsoft.com/office/drawing/2014/main" id="{01BF2EE1-16ED-4FD1-9200-1E859B251A0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 rot="13992235">
            <a:off x="568001" y="1279247"/>
            <a:ext cx="712594" cy="570075"/>
          </a:xfrm>
          <a:prstGeom prst="rect">
            <a:avLst/>
          </a:prstGeom>
        </p:spPr>
      </p:pic>
      <p:sp>
        <p:nvSpPr>
          <p:cNvPr id="14" name="Retângulo 13"/>
          <p:cNvSpPr/>
          <p:nvPr/>
        </p:nvSpPr>
        <p:spPr>
          <a:xfrm>
            <a:off x="1492156" y="1454441"/>
            <a:ext cx="593222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000" b="1" dirty="0">
                <a:solidFill>
                  <a:srgbClr val="39639D"/>
                </a:solidFill>
              </a:rPr>
              <a:t>2.6. </a:t>
            </a:r>
            <a:r>
              <a:rPr lang="pt-BR" sz="2000" dirty="0">
                <a:solidFill>
                  <a:prstClr val="black"/>
                </a:solidFill>
                <a:latin typeface="+mj-lt"/>
              </a:rPr>
              <a:t>Comparar os preços praticados nas licitações com os preços pagos por outros órgãos</a:t>
            </a:r>
          </a:p>
        </p:txBody>
      </p:sp>
      <p:pic>
        <p:nvPicPr>
          <p:cNvPr id="10" name="Imagem 9" descr="Imagem em preto e branco&#10;&#10;Descrição gerada automaticamente"/>
          <p:cNvPicPr/>
          <p:nvPr/>
        </p:nvPicPr>
        <p:blipFill rotWithShape="1">
          <a:blip r:embed="rId6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85" t="39598" r="7045" b="26589"/>
          <a:stretch/>
        </p:blipFill>
        <p:spPr bwMode="auto">
          <a:xfrm>
            <a:off x="7697337" y="1132764"/>
            <a:ext cx="4494663" cy="99908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6" name="Caixa de Texto 2"/>
          <p:cNvSpPr txBox="1">
            <a:spLocks noChangeArrowheads="1"/>
          </p:cNvSpPr>
          <p:nvPr/>
        </p:nvSpPr>
        <p:spPr bwMode="auto">
          <a:xfrm>
            <a:off x="245660" y="3302153"/>
            <a:ext cx="11709779" cy="1692926"/>
          </a:xfrm>
          <a:prstGeom prst="rect">
            <a:avLst/>
          </a:prstGeom>
          <a:noFill/>
          <a:ln w="19050">
            <a:solidFill>
              <a:srgbClr val="39639D"/>
            </a:solidFill>
            <a:prstDash val="lgDash"/>
            <a:miter lim="800000"/>
            <a:headEnd/>
            <a:tailEnd/>
          </a:ln>
        </p:spPr>
        <p:txBody>
          <a:bodyPr vert="horz" wrap="square" lIns="198000" tIns="190800" rIns="198000" bIns="190800" numCol="1" anchor="t" anchorCtr="0" compatLnSpc="1">
            <a:prstTxWarp prst="textNoShape">
              <a:avLst/>
            </a:prstTxWarp>
          </a:bodyPr>
          <a:lstStyle/>
          <a:p>
            <a:pPr lvl="0" algn="just" fontAlgn="base">
              <a:spcBef>
                <a:spcPct val="0"/>
              </a:spcBef>
              <a:spcAft>
                <a:spcPts val="1000"/>
              </a:spcAft>
            </a:pPr>
            <a:r>
              <a:rPr lang="pt-BR" dirty="0">
                <a:solidFill>
                  <a:srgbClr val="39639D"/>
                </a:solidFill>
              </a:rPr>
              <a:t>➯ </a:t>
            </a:r>
            <a:r>
              <a:rPr lang="pt-BR" dirty="0">
                <a:cs typeface="Arial" pitchFamily="34" charset="0"/>
              </a:rPr>
              <a:t>Nas Notas Técnicas, são realizadas consultas quanto à pesquisa de preços, citando recomendações legais previstas dos objetos de cada objeto processo. Com a pandemia Covid-19, os Relatórios de Auditorias Emergenciais avaliam, monitoram as atuações dos Controles Internos quanto à ampla pesquisa de Preços, considerando os dispositivos da Lei Federal 13.979/2020. </a:t>
            </a:r>
            <a:endParaRPr kumimoji="0" lang="pt-BR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17" name="Retângulo 16"/>
          <p:cNvSpPr/>
          <p:nvPr/>
        </p:nvSpPr>
        <p:spPr>
          <a:xfrm>
            <a:off x="4960963" y="2930686"/>
            <a:ext cx="22041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dirty="0">
                <a:solidFill>
                  <a:srgbClr val="39639D"/>
                </a:solidFill>
                <a:latin typeface="+mj-lt"/>
              </a:rPr>
              <a:t>SITUAÇÃO ATUAL</a:t>
            </a:r>
          </a:p>
        </p:txBody>
      </p:sp>
      <p:sp>
        <p:nvSpPr>
          <p:cNvPr id="18" name="Retângulo 17"/>
          <p:cNvSpPr/>
          <p:nvPr/>
        </p:nvSpPr>
        <p:spPr>
          <a:xfrm>
            <a:off x="4935941" y="6112881"/>
            <a:ext cx="228372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dirty="0">
                <a:solidFill>
                  <a:srgbClr val="39639D"/>
                </a:solidFill>
                <a:latin typeface="+mj-lt"/>
              </a:rPr>
              <a:t>PROGRESSO </a:t>
            </a:r>
            <a:r>
              <a:rPr lang="pt-BR" sz="2000" b="1" u="sng" dirty="0">
                <a:solidFill>
                  <a:srgbClr val="39639D"/>
                </a:solidFill>
                <a:latin typeface="+mj-lt"/>
              </a:rPr>
              <a:t>25%</a:t>
            </a:r>
          </a:p>
        </p:txBody>
      </p:sp>
      <p:sp>
        <p:nvSpPr>
          <p:cNvPr id="19" name="CaixaDeTexto 18"/>
          <p:cNvSpPr txBox="1"/>
          <p:nvPr/>
        </p:nvSpPr>
        <p:spPr>
          <a:xfrm>
            <a:off x="6982753" y="1311376"/>
            <a:ext cx="6264322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>
                <a:solidFill>
                  <a:schemeClr val="bg1"/>
                </a:solidFill>
              </a:rPr>
              <a:t>MACROFUNÇÃO: CONTROLE INTERNO	</a:t>
            </a:r>
          </a:p>
          <a:p>
            <a:pPr algn="ctr"/>
            <a:r>
              <a:rPr lang="pt-BR" sz="1200" b="1" dirty="0">
                <a:solidFill>
                  <a:schemeClr val="bg1"/>
                </a:solidFill>
              </a:rPr>
              <a:t>NÚCLEO: CONSULTORIA E</a:t>
            </a:r>
          </a:p>
          <a:p>
            <a:pPr algn="ctr"/>
            <a:r>
              <a:rPr lang="pt-BR" sz="1200" b="1" dirty="0">
                <a:solidFill>
                  <a:schemeClr val="bg1"/>
                </a:solidFill>
              </a:rPr>
              <a:t>ANÁLISE PROCESSUAL (CAP)</a:t>
            </a:r>
            <a:endParaRPr lang="pt-BR" sz="1200" dirty="0">
              <a:solidFill>
                <a:schemeClr val="bg1"/>
              </a:solidFill>
            </a:endParaRPr>
          </a:p>
          <a:p>
            <a:pPr algn="ctr"/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val="323018251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ângulo 12"/>
          <p:cNvSpPr/>
          <p:nvPr/>
        </p:nvSpPr>
        <p:spPr>
          <a:xfrm>
            <a:off x="0" y="0"/>
            <a:ext cx="9144000" cy="928048"/>
          </a:xfrm>
          <a:prstGeom prst="rect">
            <a:avLst/>
          </a:prstGeom>
          <a:solidFill>
            <a:srgbClr val="CCDD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7" name="Imagem 6" descr="CONTROLADORIA-2.jpg"/>
          <p:cNvPicPr>
            <a:picLocks noChangeAspect="1"/>
          </p:cNvPicPr>
          <p:nvPr/>
        </p:nvPicPr>
        <p:blipFill>
          <a:blip r:embed="rId3" cstate="print"/>
          <a:srcRect l="31612" t="42388" r="23356" b="42289"/>
          <a:stretch>
            <a:fillRect/>
          </a:stretch>
        </p:blipFill>
        <p:spPr>
          <a:xfrm>
            <a:off x="9157648" y="105290"/>
            <a:ext cx="2969171" cy="714457"/>
          </a:xfrm>
          <a:prstGeom prst="rect">
            <a:avLst/>
          </a:prstGeom>
        </p:spPr>
      </p:pic>
      <p:sp>
        <p:nvSpPr>
          <p:cNvPr id="4" name="Retângulo 3">
            <a:extLst>
              <a:ext uri="{FF2B5EF4-FFF2-40B4-BE49-F238E27FC236}">
                <a16:creationId xmlns:a16="http://schemas.microsoft.com/office/drawing/2014/main" id="{ED97021D-F78A-4DA5-814E-2E4E1BC5EDCD}"/>
              </a:ext>
            </a:extLst>
          </p:cNvPr>
          <p:cNvSpPr/>
          <p:nvPr/>
        </p:nvSpPr>
        <p:spPr>
          <a:xfrm flipV="1">
            <a:off x="0" y="904885"/>
            <a:ext cx="12192000" cy="52914"/>
          </a:xfrm>
          <a:prstGeom prst="rect">
            <a:avLst/>
          </a:prstGeom>
          <a:solidFill>
            <a:srgbClr val="3963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9607826" y="1616765"/>
            <a:ext cx="25841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595C92BF-AA0D-467E-ADC7-D45E59B6D0F4}"/>
              </a:ext>
            </a:extLst>
          </p:cNvPr>
          <p:cNvSpPr txBox="1"/>
          <p:nvPr/>
        </p:nvSpPr>
        <p:spPr>
          <a:xfrm>
            <a:off x="-7496" y="-20675"/>
            <a:ext cx="91651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>
              <a:defRPr sz="2300" b="1"/>
            </a:lvl1pPr>
          </a:lstStyle>
          <a:p>
            <a:pPr defTabSz="457200">
              <a:defRPr/>
            </a:pPr>
            <a:r>
              <a:rPr lang="pt-BR" sz="1600" dirty="0">
                <a:solidFill>
                  <a:srgbClr val="39639D"/>
                </a:solidFill>
              </a:rPr>
              <a:t>EIXO 2</a:t>
            </a:r>
          </a:p>
          <a:p>
            <a:pPr defTabSz="457200">
              <a:defRPr/>
            </a:pPr>
            <a:r>
              <a:rPr lang="pt-BR" sz="2000" dirty="0"/>
              <a:t>ANÁLISE DE MATURIDADE E GERENCIAMENTO DOS RISCOS E FORTALECIMENTO DOS CONTROLES</a:t>
            </a:r>
            <a:endParaRPr lang="pt-BR" sz="3200" dirty="0"/>
          </a:p>
        </p:txBody>
      </p:sp>
      <p:pic>
        <p:nvPicPr>
          <p:cNvPr id="12" name="Imagem 11" descr="Uma imagem contendo planta, guarda-chuva&#10;&#10;Descrição gerada automaticamente">
            <a:extLst>
              <a:ext uri="{FF2B5EF4-FFF2-40B4-BE49-F238E27FC236}">
                <a16:creationId xmlns:a16="http://schemas.microsoft.com/office/drawing/2014/main" id="{01BF2EE1-16ED-4FD1-9200-1E859B251A0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 rot="13992235">
            <a:off x="240449" y="1279247"/>
            <a:ext cx="712594" cy="570075"/>
          </a:xfrm>
          <a:prstGeom prst="rect">
            <a:avLst/>
          </a:prstGeom>
        </p:spPr>
      </p:pic>
      <p:sp>
        <p:nvSpPr>
          <p:cNvPr id="14" name="Retângulo 13"/>
          <p:cNvSpPr/>
          <p:nvPr/>
        </p:nvSpPr>
        <p:spPr>
          <a:xfrm>
            <a:off x="1164603" y="1099593"/>
            <a:ext cx="5945881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000" b="1" dirty="0">
                <a:solidFill>
                  <a:srgbClr val="39639D"/>
                </a:solidFill>
              </a:rPr>
              <a:t>2.7. </a:t>
            </a:r>
            <a:r>
              <a:rPr lang="pt-BR" sz="2000" dirty="0">
                <a:solidFill>
                  <a:prstClr val="black"/>
                </a:solidFill>
                <a:latin typeface="+mj-lt"/>
              </a:rPr>
              <a:t>Editar ato normativo que regulamenta a Lei Anticorrupção da Pessoa Jurídica – Lei 12.846/2013 e recomendar que se incorpore aos contratos previsão de rescisão contratual e multa caso a contratada pratique atos lesivos à Administração Pública – Lei 12.846/2013</a:t>
            </a:r>
          </a:p>
        </p:txBody>
      </p:sp>
      <p:pic>
        <p:nvPicPr>
          <p:cNvPr id="10" name="Imagem 9" descr="Imagem em preto e branco&#10;&#10;Descrição gerada automaticamente"/>
          <p:cNvPicPr/>
          <p:nvPr/>
        </p:nvPicPr>
        <p:blipFill rotWithShape="1">
          <a:blip r:embed="rId6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85" t="39598" r="7045" b="26589"/>
          <a:stretch/>
        </p:blipFill>
        <p:spPr bwMode="auto">
          <a:xfrm>
            <a:off x="7460974" y="1113183"/>
            <a:ext cx="4731028" cy="103366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1" name="CaixaDeTexto 10"/>
          <p:cNvSpPr txBox="1"/>
          <p:nvPr/>
        </p:nvSpPr>
        <p:spPr>
          <a:xfrm>
            <a:off x="6867629" y="1352716"/>
            <a:ext cx="62643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>
                <a:solidFill>
                  <a:schemeClr val="bg1"/>
                </a:solidFill>
              </a:rPr>
              <a:t>MACROFUNÇÃO: CONTROLE INTERNO	</a:t>
            </a:r>
            <a:endParaRPr lang="pt-BR" sz="1200" dirty="0">
              <a:solidFill>
                <a:schemeClr val="bg1"/>
              </a:solidFill>
            </a:endParaRPr>
          </a:p>
          <a:p>
            <a:pPr algn="ctr"/>
            <a:r>
              <a:rPr lang="pt-BR" sz="1200" b="1" dirty="0">
                <a:solidFill>
                  <a:schemeClr val="bg1"/>
                </a:solidFill>
              </a:rPr>
              <a:t>NÚCLEO: APOIO AO CONTROLE EXTERNO (ACE)</a:t>
            </a:r>
            <a:endParaRPr lang="pt-BR" sz="1200" dirty="0">
              <a:solidFill>
                <a:schemeClr val="bg1"/>
              </a:solidFill>
            </a:endParaRPr>
          </a:p>
          <a:p>
            <a:pPr algn="ctr"/>
            <a:endParaRPr lang="pt-BR" sz="1600" dirty="0"/>
          </a:p>
        </p:txBody>
      </p:sp>
      <p:sp>
        <p:nvSpPr>
          <p:cNvPr id="16" name="Caixa de Texto 2"/>
          <p:cNvSpPr txBox="1">
            <a:spLocks noChangeArrowheads="1"/>
          </p:cNvSpPr>
          <p:nvPr/>
        </p:nvSpPr>
        <p:spPr bwMode="auto">
          <a:xfrm>
            <a:off x="245660" y="3861721"/>
            <a:ext cx="11709779" cy="1504653"/>
          </a:xfrm>
          <a:prstGeom prst="rect">
            <a:avLst/>
          </a:prstGeom>
          <a:noFill/>
          <a:ln w="19050">
            <a:solidFill>
              <a:srgbClr val="39639D"/>
            </a:solidFill>
            <a:prstDash val="lgDash"/>
            <a:miter lim="800000"/>
            <a:headEnd/>
            <a:tailEnd/>
          </a:ln>
        </p:spPr>
        <p:txBody>
          <a:bodyPr vert="horz" wrap="square" lIns="198000" tIns="190800" rIns="198000" bIns="190800" numCol="1" anchor="t" anchorCtr="0" compatLnSpc="1">
            <a:prstTxWarp prst="textNoShape">
              <a:avLst/>
            </a:prstTxWarp>
          </a:bodyPr>
          <a:lstStyle/>
          <a:p>
            <a:pPr lvl="0" algn="just" fontAlgn="base">
              <a:spcBef>
                <a:spcPct val="0"/>
              </a:spcBef>
              <a:spcAft>
                <a:spcPts val="1000"/>
              </a:spcAft>
            </a:pPr>
            <a:r>
              <a:rPr lang="pt-BR" dirty="0">
                <a:solidFill>
                  <a:srgbClr val="39639D"/>
                </a:solidFill>
              </a:rPr>
              <a:t>➯ </a:t>
            </a:r>
            <a:r>
              <a:rPr lang="pt-BR" dirty="0">
                <a:cs typeface="Arial" pitchFamily="34" charset="0"/>
              </a:rPr>
              <a:t>Foram editados </a:t>
            </a:r>
            <a:r>
              <a:rPr lang="pt-BR" dirty="0" err="1">
                <a:cs typeface="Arial" pitchFamily="34" charset="0"/>
              </a:rPr>
              <a:t>TRMs</a:t>
            </a:r>
            <a:r>
              <a:rPr lang="pt-BR" dirty="0">
                <a:cs typeface="Arial" pitchFamily="34" charset="0"/>
              </a:rPr>
              <a:t> com previsão de inclusão na minuta do contrato de que, comprovada a prática de ato lesivo à Administração Pública nos termos do art. 5 da Lei 12.846/13, o instrumento poderá ser rescindido sem prejuízo da aplicação de multa. E a minuta que regulamenta a Lei Anticorrupção da Pessoa Jurídica - Lei 12.846/13 encontra-se apta à edição, conforme consta no processo n° 070003576/2019. </a:t>
            </a:r>
          </a:p>
        </p:txBody>
      </p:sp>
      <p:sp>
        <p:nvSpPr>
          <p:cNvPr id="17" name="Retângulo 16"/>
          <p:cNvSpPr/>
          <p:nvPr/>
        </p:nvSpPr>
        <p:spPr>
          <a:xfrm>
            <a:off x="4960963" y="3490254"/>
            <a:ext cx="22041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dirty="0">
                <a:solidFill>
                  <a:srgbClr val="39639D"/>
                </a:solidFill>
                <a:latin typeface="+mj-lt"/>
              </a:rPr>
              <a:t>SITUAÇÃO ATUAL</a:t>
            </a:r>
          </a:p>
        </p:txBody>
      </p:sp>
      <p:sp>
        <p:nvSpPr>
          <p:cNvPr id="18" name="Retângulo 17"/>
          <p:cNvSpPr/>
          <p:nvPr/>
        </p:nvSpPr>
        <p:spPr>
          <a:xfrm>
            <a:off x="4935941" y="6112881"/>
            <a:ext cx="228372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dirty="0">
                <a:solidFill>
                  <a:srgbClr val="39639D"/>
                </a:solidFill>
                <a:latin typeface="+mj-lt"/>
              </a:rPr>
              <a:t>PROGRESSO </a:t>
            </a:r>
            <a:r>
              <a:rPr lang="pt-BR" sz="2000" b="1" u="sng" dirty="0">
                <a:solidFill>
                  <a:srgbClr val="39639D"/>
                </a:solidFill>
                <a:latin typeface="+mj-lt"/>
              </a:rPr>
              <a:t>80%</a:t>
            </a:r>
          </a:p>
        </p:txBody>
      </p:sp>
    </p:spTree>
    <p:extLst>
      <p:ext uri="{BB962C8B-B14F-4D97-AF65-F5344CB8AC3E}">
        <p14:creationId xmlns:p14="http://schemas.microsoft.com/office/powerpoint/2010/main" val="323018251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ângulo 12"/>
          <p:cNvSpPr/>
          <p:nvPr/>
        </p:nvSpPr>
        <p:spPr>
          <a:xfrm>
            <a:off x="0" y="0"/>
            <a:ext cx="9144000" cy="928048"/>
          </a:xfrm>
          <a:prstGeom prst="rect">
            <a:avLst/>
          </a:prstGeom>
          <a:solidFill>
            <a:srgbClr val="CCDD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7" name="Imagem 6" descr="CONTROLADORIA-2.jpg"/>
          <p:cNvPicPr>
            <a:picLocks noChangeAspect="1"/>
          </p:cNvPicPr>
          <p:nvPr/>
        </p:nvPicPr>
        <p:blipFill>
          <a:blip r:embed="rId3" cstate="print"/>
          <a:srcRect l="31612" t="42388" r="23356" b="42289"/>
          <a:stretch>
            <a:fillRect/>
          </a:stretch>
        </p:blipFill>
        <p:spPr>
          <a:xfrm>
            <a:off x="9157648" y="105290"/>
            <a:ext cx="2969171" cy="714457"/>
          </a:xfrm>
          <a:prstGeom prst="rect">
            <a:avLst/>
          </a:prstGeom>
        </p:spPr>
      </p:pic>
      <p:sp>
        <p:nvSpPr>
          <p:cNvPr id="4" name="Retângulo 3">
            <a:extLst>
              <a:ext uri="{FF2B5EF4-FFF2-40B4-BE49-F238E27FC236}">
                <a16:creationId xmlns:a16="http://schemas.microsoft.com/office/drawing/2014/main" id="{ED97021D-F78A-4DA5-814E-2E4E1BC5EDCD}"/>
              </a:ext>
            </a:extLst>
          </p:cNvPr>
          <p:cNvSpPr/>
          <p:nvPr/>
        </p:nvSpPr>
        <p:spPr>
          <a:xfrm flipV="1">
            <a:off x="0" y="904885"/>
            <a:ext cx="12192000" cy="52914"/>
          </a:xfrm>
          <a:prstGeom prst="rect">
            <a:avLst/>
          </a:prstGeom>
          <a:solidFill>
            <a:srgbClr val="3963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9607826" y="1616765"/>
            <a:ext cx="25841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595C92BF-AA0D-467E-ADC7-D45E59B6D0F4}"/>
              </a:ext>
            </a:extLst>
          </p:cNvPr>
          <p:cNvSpPr txBox="1"/>
          <p:nvPr/>
        </p:nvSpPr>
        <p:spPr>
          <a:xfrm>
            <a:off x="-7496" y="-20675"/>
            <a:ext cx="91651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>
              <a:defRPr sz="2300" b="1"/>
            </a:lvl1pPr>
          </a:lstStyle>
          <a:p>
            <a:pPr defTabSz="457200">
              <a:defRPr/>
            </a:pPr>
            <a:r>
              <a:rPr lang="pt-BR" sz="1600" dirty="0">
                <a:solidFill>
                  <a:srgbClr val="39639D"/>
                </a:solidFill>
              </a:rPr>
              <a:t>EIXO 2</a:t>
            </a:r>
          </a:p>
          <a:p>
            <a:pPr defTabSz="457200">
              <a:defRPr/>
            </a:pPr>
            <a:r>
              <a:rPr lang="pt-BR" sz="2000" dirty="0"/>
              <a:t>ANÁLISE DE MATURIDADE E GERENCIAMENTO DOS RISCOS E FORTALECIMENTO DOS CONTROLES</a:t>
            </a:r>
            <a:endParaRPr lang="pt-BR" sz="3200" dirty="0"/>
          </a:p>
        </p:txBody>
      </p:sp>
      <p:pic>
        <p:nvPicPr>
          <p:cNvPr id="12" name="Imagem 11" descr="Uma imagem contendo planta, guarda-chuva&#10;&#10;Descrição gerada automaticamente">
            <a:extLst>
              <a:ext uri="{FF2B5EF4-FFF2-40B4-BE49-F238E27FC236}">
                <a16:creationId xmlns:a16="http://schemas.microsoft.com/office/drawing/2014/main" id="{01BF2EE1-16ED-4FD1-9200-1E859B251A0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 rot="13992235">
            <a:off x="240449" y="1265599"/>
            <a:ext cx="712594" cy="570075"/>
          </a:xfrm>
          <a:prstGeom prst="rect">
            <a:avLst/>
          </a:prstGeom>
        </p:spPr>
      </p:pic>
      <p:sp>
        <p:nvSpPr>
          <p:cNvPr id="14" name="Retângulo 13"/>
          <p:cNvSpPr/>
          <p:nvPr/>
        </p:nvSpPr>
        <p:spPr>
          <a:xfrm>
            <a:off x="1137308" y="1249721"/>
            <a:ext cx="590493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000" b="1" dirty="0">
                <a:solidFill>
                  <a:srgbClr val="39639D"/>
                </a:solidFill>
              </a:rPr>
              <a:t>2.8. </a:t>
            </a:r>
            <a:r>
              <a:rPr lang="pt-BR" sz="2000" dirty="0">
                <a:solidFill>
                  <a:prstClr val="black"/>
                </a:solidFill>
                <a:latin typeface="+mj-lt"/>
              </a:rPr>
              <a:t>Revisar os atos normativos do município, inclusive no que tange à incorporação de novos dispositivos </a:t>
            </a:r>
          </a:p>
        </p:txBody>
      </p:sp>
      <p:sp>
        <p:nvSpPr>
          <p:cNvPr id="16" name="Caixa de Texto 2"/>
          <p:cNvSpPr txBox="1">
            <a:spLocks noChangeArrowheads="1"/>
          </p:cNvSpPr>
          <p:nvPr/>
        </p:nvSpPr>
        <p:spPr bwMode="auto">
          <a:xfrm>
            <a:off x="304383" y="2368379"/>
            <a:ext cx="11709779" cy="3779266"/>
          </a:xfrm>
          <a:prstGeom prst="rect">
            <a:avLst/>
          </a:prstGeom>
          <a:noFill/>
          <a:ln w="19050">
            <a:solidFill>
              <a:srgbClr val="39639D"/>
            </a:solidFill>
            <a:prstDash val="lgDash"/>
            <a:miter lim="800000"/>
            <a:headEnd/>
            <a:tailEnd/>
          </a:ln>
        </p:spPr>
        <p:txBody>
          <a:bodyPr vert="horz" wrap="square" lIns="198000" tIns="190800" rIns="198000" bIns="190800" numCol="1" anchor="t" anchorCtr="0" compatLnSpc="1">
            <a:prstTxWarp prst="textNoShape">
              <a:avLst/>
            </a:prstTxWarp>
          </a:bodyPr>
          <a:lstStyle/>
          <a:p>
            <a:pPr marL="285750" lvl="0" indent="-285750" algn="just" fontAlgn="base">
              <a:spcBef>
                <a:spcPct val="0"/>
              </a:spcBef>
              <a:buClr>
                <a:srgbClr val="39639D"/>
              </a:buClr>
              <a:buFont typeface="Wingdings" panose="05000000000000000000" pitchFamily="2" charset="2"/>
              <a:buChar char="§"/>
            </a:pPr>
            <a:r>
              <a:rPr lang="pt-BR" dirty="0">
                <a:cs typeface="Arial" pitchFamily="34" charset="0"/>
              </a:rPr>
              <a:t>Incorporados novos dispositivos:</a:t>
            </a:r>
          </a:p>
          <a:p>
            <a:pPr lvl="0" algn="just" fontAlgn="base">
              <a:spcBef>
                <a:spcPct val="0"/>
              </a:spcBef>
              <a:buClr>
                <a:srgbClr val="39639D"/>
              </a:buClr>
            </a:pPr>
            <a:r>
              <a:rPr lang="pt-BR" dirty="0">
                <a:solidFill>
                  <a:srgbClr val="39639D"/>
                </a:solidFill>
              </a:rPr>
              <a:t>➯</a:t>
            </a:r>
            <a:r>
              <a:rPr lang="pt-BR" dirty="0">
                <a:cs typeface="Arial" pitchFamily="34" charset="0"/>
              </a:rPr>
              <a:t> Decreto Nº 13.269/2019 - Dispõe sobre a obrigatoriedade de utilização dos Termos de Requisitos Mínimos - </a:t>
            </a:r>
            <a:r>
              <a:rPr lang="pt-BR" dirty="0" err="1">
                <a:cs typeface="Arial" pitchFamily="34" charset="0"/>
              </a:rPr>
              <a:t>TRMs</a:t>
            </a:r>
            <a:r>
              <a:rPr lang="pt-BR" dirty="0">
                <a:cs typeface="Arial" pitchFamily="34" charset="0"/>
              </a:rPr>
              <a:t> - para a correta instrução processual no âmbito do município de Niterói;</a:t>
            </a:r>
          </a:p>
          <a:p>
            <a:pPr lvl="0" algn="just" fontAlgn="base">
              <a:spcBef>
                <a:spcPct val="0"/>
              </a:spcBef>
            </a:pPr>
            <a:r>
              <a:rPr lang="pt-BR" dirty="0">
                <a:solidFill>
                  <a:srgbClr val="39639D"/>
                </a:solidFill>
              </a:rPr>
              <a:t>➯ </a:t>
            </a:r>
            <a:r>
              <a:rPr lang="pt-BR" dirty="0">
                <a:cs typeface="Arial" pitchFamily="34" charset="0"/>
              </a:rPr>
              <a:t>Decreto Nº 13.369/2019 – Cria as Unidades de Controle Interno Setorial – UCIS no Município de Niterói;</a:t>
            </a:r>
          </a:p>
          <a:p>
            <a:pPr lvl="0" algn="just" fontAlgn="base">
              <a:spcBef>
                <a:spcPct val="0"/>
              </a:spcBef>
            </a:pPr>
            <a:r>
              <a:rPr lang="pt-BR" dirty="0">
                <a:solidFill>
                  <a:srgbClr val="39639D"/>
                </a:solidFill>
              </a:rPr>
              <a:t>➯ </a:t>
            </a:r>
            <a:r>
              <a:rPr lang="pt-BR" dirty="0">
                <a:cs typeface="Arial" pitchFamily="34" charset="0"/>
              </a:rPr>
              <a:t>Lei 3.466/2020 - Institui a Política de Promoção de Integridade e </a:t>
            </a:r>
            <a:r>
              <a:rPr lang="pt-BR" i="1" dirty="0" err="1">
                <a:cs typeface="Arial" pitchFamily="34" charset="0"/>
              </a:rPr>
              <a:t>Compliance</a:t>
            </a:r>
            <a:r>
              <a:rPr lang="pt-BR" dirty="0">
                <a:cs typeface="Arial" pitchFamily="34" charset="0"/>
              </a:rPr>
              <a:t> do Município de Niterói;</a:t>
            </a:r>
          </a:p>
          <a:p>
            <a:pPr lvl="0" algn="just" fontAlgn="base">
              <a:spcBef>
                <a:spcPct val="0"/>
              </a:spcBef>
            </a:pPr>
            <a:r>
              <a:rPr lang="pt-BR" dirty="0">
                <a:solidFill>
                  <a:srgbClr val="39639D"/>
                </a:solidFill>
              </a:rPr>
              <a:t>➯</a:t>
            </a:r>
            <a:r>
              <a:rPr lang="pt-BR" b="1" dirty="0">
                <a:solidFill>
                  <a:srgbClr val="39639D"/>
                </a:solidFill>
                <a:cs typeface="Arial" pitchFamily="34" charset="0"/>
              </a:rPr>
              <a:t> </a:t>
            </a:r>
            <a:r>
              <a:rPr lang="pt-BR" dirty="0">
                <a:cs typeface="Arial" pitchFamily="34" charset="0"/>
              </a:rPr>
              <a:t>Decreto Nº 13.518/2020 - Dispõe sobre o Comitê de Integridade e </a:t>
            </a:r>
            <a:r>
              <a:rPr lang="pt-BR" i="1" dirty="0" err="1">
                <a:cs typeface="Arial" pitchFamily="34" charset="0"/>
              </a:rPr>
              <a:t>Compliance</a:t>
            </a:r>
            <a:r>
              <a:rPr lang="pt-BR" dirty="0">
                <a:cs typeface="Arial" pitchFamily="34" charset="0"/>
              </a:rPr>
              <a:t> do Município de Niterói, com caráter autônomo e deliberativo;</a:t>
            </a:r>
          </a:p>
          <a:p>
            <a:pPr lvl="0" algn="just" fontAlgn="base">
              <a:spcBef>
                <a:spcPct val="0"/>
              </a:spcBef>
            </a:pPr>
            <a:r>
              <a:rPr lang="pt-BR" dirty="0">
                <a:solidFill>
                  <a:srgbClr val="39639D"/>
                </a:solidFill>
              </a:rPr>
              <a:t>➯ </a:t>
            </a:r>
            <a:r>
              <a:rPr lang="pt-BR" dirty="0">
                <a:cs typeface="Arial" pitchFamily="34" charset="0"/>
              </a:rPr>
              <a:t>Decreto Nº 13.370/2019 - Dispõe sobre a transferência das atividades e competências da Ouvidoria Municipal, sem aumento de despesas;</a:t>
            </a:r>
          </a:p>
          <a:p>
            <a:pPr lvl="0" algn="just" fontAlgn="base">
              <a:spcBef>
                <a:spcPct val="0"/>
              </a:spcBef>
            </a:pPr>
            <a:r>
              <a:rPr lang="pt-BR" dirty="0">
                <a:solidFill>
                  <a:srgbClr val="39639D"/>
                </a:solidFill>
              </a:rPr>
              <a:t>➯</a:t>
            </a:r>
            <a:r>
              <a:rPr lang="pt-BR" b="1" dirty="0">
                <a:solidFill>
                  <a:srgbClr val="39639D"/>
                </a:solidFill>
                <a:cs typeface="Arial" pitchFamily="34" charset="0"/>
              </a:rPr>
              <a:t> </a:t>
            </a:r>
            <a:r>
              <a:rPr lang="pt-BR" dirty="0">
                <a:cs typeface="Arial" pitchFamily="34" charset="0"/>
              </a:rPr>
              <a:t>Decreto Nº 13.425/2019 - Dispõe sobre a Política de Gestão de Riscos do Poder Executivo do Município de Niterói;	                                                   </a:t>
            </a:r>
          </a:p>
          <a:p>
            <a:pPr lvl="0" algn="just" fontAlgn="base">
              <a:spcBef>
                <a:spcPct val="0"/>
              </a:spcBef>
            </a:pPr>
            <a:r>
              <a:rPr lang="pt-BR" dirty="0">
                <a:solidFill>
                  <a:srgbClr val="39639D"/>
                </a:solidFill>
              </a:rPr>
              <a:t>➯</a:t>
            </a:r>
            <a:r>
              <a:rPr lang="pt-BR" b="1" dirty="0">
                <a:solidFill>
                  <a:srgbClr val="39639D"/>
                </a:solidFill>
                <a:cs typeface="Arial" pitchFamily="34" charset="0"/>
              </a:rPr>
              <a:t> </a:t>
            </a:r>
            <a:r>
              <a:rPr lang="pt-BR" dirty="0">
                <a:cs typeface="Arial" pitchFamily="34" charset="0"/>
              </a:rPr>
              <a:t>Decreto Nº 13.704/2020 - Dispõe sobre a obrigatoriedade de utilização das guias para identificação de riscos, bem como as formas de mitigação – </a:t>
            </a:r>
            <a:r>
              <a:rPr lang="pt-BR" dirty="0" err="1">
                <a:cs typeface="Arial" pitchFamily="34" charset="0"/>
              </a:rPr>
              <a:t>GIRs</a:t>
            </a:r>
            <a:r>
              <a:rPr lang="pt-BR" dirty="0">
                <a:cs typeface="Arial" pitchFamily="34" charset="0"/>
              </a:rPr>
              <a:t>;</a:t>
            </a:r>
          </a:p>
        </p:txBody>
      </p:sp>
      <p:sp>
        <p:nvSpPr>
          <p:cNvPr id="17" name="Retângulo 16"/>
          <p:cNvSpPr/>
          <p:nvPr/>
        </p:nvSpPr>
        <p:spPr>
          <a:xfrm>
            <a:off x="4993944" y="2013996"/>
            <a:ext cx="22041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dirty="0">
                <a:solidFill>
                  <a:srgbClr val="39639D"/>
                </a:solidFill>
                <a:latin typeface="+mj-lt"/>
              </a:rPr>
              <a:t>SITUAÇÃO ATUAL</a:t>
            </a:r>
          </a:p>
        </p:txBody>
      </p:sp>
      <p:sp>
        <p:nvSpPr>
          <p:cNvPr id="18" name="Retângulo 17"/>
          <p:cNvSpPr/>
          <p:nvPr/>
        </p:nvSpPr>
        <p:spPr>
          <a:xfrm>
            <a:off x="4935941" y="6266177"/>
            <a:ext cx="228372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dirty="0">
                <a:solidFill>
                  <a:srgbClr val="39639D"/>
                </a:solidFill>
                <a:latin typeface="+mj-lt"/>
              </a:rPr>
              <a:t>PROGRESSO </a:t>
            </a:r>
            <a:r>
              <a:rPr lang="pt-BR" sz="2000" b="1" u="sng" dirty="0">
                <a:solidFill>
                  <a:srgbClr val="39639D"/>
                </a:solidFill>
                <a:latin typeface="+mj-lt"/>
              </a:rPr>
              <a:t>100%</a:t>
            </a:r>
          </a:p>
        </p:txBody>
      </p:sp>
      <p:pic>
        <p:nvPicPr>
          <p:cNvPr id="19" name="Imagem 18" descr="Imagem em preto e branco&#10;&#10;Descrição gerada automaticamente"/>
          <p:cNvPicPr/>
          <p:nvPr/>
        </p:nvPicPr>
        <p:blipFill rotWithShape="1">
          <a:blip r:embed="rId6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85" t="39598" r="7045" b="26589"/>
          <a:stretch/>
        </p:blipFill>
        <p:spPr bwMode="auto">
          <a:xfrm>
            <a:off x="7460974" y="1113183"/>
            <a:ext cx="4731028" cy="103366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0" name="CaixaDeTexto 19"/>
          <p:cNvSpPr txBox="1"/>
          <p:nvPr/>
        </p:nvSpPr>
        <p:spPr>
          <a:xfrm>
            <a:off x="6867629" y="1352716"/>
            <a:ext cx="62643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>
                <a:solidFill>
                  <a:schemeClr val="bg1"/>
                </a:solidFill>
              </a:rPr>
              <a:t>MACROFUNÇÃO: CONTROLE INTERNO	</a:t>
            </a:r>
            <a:endParaRPr lang="pt-BR" sz="1200" dirty="0">
              <a:solidFill>
                <a:schemeClr val="bg1"/>
              </a:solidFill>
            </a:endParaRPr>
          </a:p>
          <a:p>
            <a:pPr algn="ctr"/>
            <a:r>
              <a:rPr lang="pt-BR" sz="1200" b="1" dirty="0">
                <a:solidFill>
                  <a:schemeClr val="bg1"/>
                </a:solidFill>
              </a:rPr>
              <a:t>NÚCLEO: APOIO AO CONTROLE EXTERNO (ACE)</a:t>
            </a:r>
            <a:endParaRPr lang="pt-BR" sz="1200" dirty="0">
              <a:solidFill>
                <a:schemeClr val="bg1"/>
              </a:solidFill>
            </a:endParaRPr>
          </a:p>
          <a:p>
            <a:pPr algn="ctr"/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val="323018251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ângulo 12"/>
          <p:cNvSpPr/>
          <p:nvPr/>
        </p:nvSpPr>
        <p:spPr>
          <a:xfrm>
            <a:off x="0" y="0"/>
            <a:ext cx="9144000" cy="928048"/>
          </a:xfrm>
          <a:prstGeom prst="rect">
            <a:avLst/>
          </a:prstGeom>
          <a:solidFill>
            <a:srgbClr val="CCDD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7" name="Imagem 6" descr="CONTROLADORIA-2.jpg"/>
          <p:cNvPicPr>
            <a:picLocks noChangeAspect="1"/>
          </p:cNvPicPr>
          <p:nvPr/>
        </p:nvPicPr>
        <p:blipFill>
          <a:blip r:embed="rId3" cstate="print"/>
          <a:srcRect l="31612" t="42388" r="23356" b="42289"/>
          <a:stretch>
            <a:fillRect/>
          </a:stretch>
        </p:blipFill>
        <p:spPr>
          <a:xfrm>
            <a:off x="9157648" y="105290"/>
            <a:ext cx="2969171" cy="714457"/>
          </a:xfrm>
          <a:prstGeom prst="rect">
            <a:avLst/>
          </a:prstGeom>
        </p:spPr>
      </p:pic>
      <p:sp>
        <p:nvSpPr>
          <p:cNvPr id="4" name="Retângulo 3">
            <a:extLst>
              <a:ext uri="{FF2B5EF4-FFF2-40B4-BE49-F238E27FC236}">
                <a16:creationId xmlns:a16="http://schemas.microsoft.com/office/drawing/2014/main" id="{ED97021D-F78A-4DA5-814E-2E4E1BC5EDCD}"/>
              </a:ext>
            </a:extLst>
          </p:cNvPr>
          <p:cNvSpPr/>
          <p:nvPr/>
        </p:nvSpPr>
        <p:spPr>
          <a:xfrm flipV="1">
            <a:off x="0" y="904885"/>
            <a:ext cx="12192000" cy="52914"/>
          </a:xfrm>
          <a:prstGeom prst="rect">
            <a:avLst/>
          </a:prstGeom>
          <a:solidFill>
            <a:srgbClr val="3963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9607826" y="1616765"/>
            <a:ext cx="25841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595C92BF-AA0D-467E-ADC7-D45E59B6D0F4}"/>
              </a:ext>
            </a:extLst>
          </p:cNvPr>
          <p:cNvSpPr txBox="1"/>
          <p:nvPr/>
        </p:nvSpPr>
        <p:spPr>
          <a:xfrm>
            <a:off x="-7496" y="-20675"/>
            <a:ext cx="91651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>
              <a:defRPr sz="2300" b="1"/>
            </a:lvl1pPr>
          </a:lstStyle>
          <a:p>
            <a:pPr defTabSz="457200">
              <a:defRPr/>
            </a:pPr>
            <a:r>
              <a:rPr lang="pt-BR" sz="1600" dirty="0">
                <a:solidFill>
                  <a:srgbClr val="39639D"/>
                </a:solidFill>
              </a:rPr>
              <a:t>EIXO 2</a:t>
            </a:r>
          </a:p>
          <a:p>
            <a:pPr defTabSz="457200">
              <a:defRPr/>
            </a:pPr>
            <a:r>
              <a:rPr lang="pt-BR" sz="2000" dirty="0"/>
              <a:t>ANÁLISE DE MATURIDADE E GERENCIAMENTO DOS RISCOS E FORTALECIMENTO DOS CONTROLES</a:t>
            </a:r>
            <a:endParaRPr lang="pt-BR" sz="3200" dirty="0"/>
          </a:p>
        </p:txBody>
      </p:sp>
      <p:pic>
        <p:nvPicPr>
          <p:cNvPr id="12" name="Imagem 11" descr="Uma imagem contendo planta, guarda-chuva&#10;&#10;Descrição gerada automaticamente">
            <a:extLst>
              <a:ext uri="{FF2B5EF4-FFF2-40B4-BE49-F238E27FC236}">
                <a16:creationId xmlns:a16="http://schemas.microsoft.com/office/drawing/2014/main" id="{01BF2EE1-16ED-4FD1-9200-1E859B251A0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 rot="13992235">
            <a:off x="568001" y="1279247"/>
            <a:ext cx="712594" cy="570075"/>
          </a:xfrm>
          <a:prstGeom prst="rect">
            <a:avLst/>
          </a:prstGeom>
        </p:spPr>
      </p:pic>
      <p:sp>
        <p:nvSpPr>
          <p:cNvPr id="14" name="Retângulo 13"/>
          <p:cNvSpPr/>
          <p:nvPr/>
        </p:nvSpPr>
        <p:spPr>
          <a:xfrm>
            <a:off x="1492156" y="1454441"/>
            <a:ext cx="624612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000" b="1" dirty="0">
                <a:solidFill>
                  <a:srgbClr val="39639D"/>
                </a:solidFill>
              </a:rPr>
              <a:t>2.9. </a:t>
            </a:r>
            <a:r>
              <a:rPr lang="pt-BR" sz="2000" dirty="0">
                <a:solidFill>
                  <a:prstClr val="black"/>
                </a:solidFill>
                <a:latin typeface="+mj-lt"/>
              </a:rPr>
              <a:t>Elaborar Manual da Controladoria Geral do Município – CGM</a:t>
            </a:r>
          </a:p>
        </p:txBody>
      </p:sp>
      <p:pic>
        <p:nvPicPr>
          <p:cNvPr id="10" name="Imagem 9" descr="Imagem em preto e branco&#10;&#10;Descrição gerada automaticamente"/>
          <p:cNvPicPr/>
          <p:nvPr/>
        </p:nvPicPr>
        <p:blipFill rotWithShape="1">
          <a:blip r:embed="rId6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85" t="39598" r="7045" b="26589"/>
          <a:stretch/>
        </p:blipFill>
        <p:spPr bwMode="auto">
          <a:xfrm>
            <a:off x="8065827" y="1023580"/>
            <a:ext cx="4126173" cy="99908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1" name="CaixaDeTexto 10"/>
          <p:cNvSpPr txBox="1"/>
          <p:nvPr/>
        </p:nvSpPr>
        <p:spPr>
          <a:xfrm>
            <a:off x="7064641" y="1282496"/>
            <a:ext cx="62643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>
                <a:solidFill>
                  <a:schemeClr val="bg1"/>
                </a:solidFill>
              </a:rPr>
              <a:t>NÚCLEO: TODOS, COM SINTETIZAÇÃO</a:t>
            </a:r>
          </a:p>
          <a:p>
            <a:pPr algn="ctr"/>
            <a:r>
              <a:rPr lang="pt-BR" sz="1200" b="1" dirty="0">
                <a:solidFill>
                  <a:schemeClr val="bg1"/>
                </a:solidFill>
              </a:rPr>
              <a:t> DA INTEGRIDADE (IR)</a:t>
            </a:r>
            <a:endParaRPr lang="pt-BR" sz="1200" dirty="0">
              <a:solidFill>
                <a:schemeClr val="bg1"/>
              </a:solidFill>
            </a:endParaRPr>
          </a:p>
          <a:p>
            <a:pPr algn="ctr"/>
            <a:endParaRPr lang="pt-BR" sz="1600" dirty="0"/>
          </a:p>
        </p:txBody>
      </p:sp>
      <p:sp>
        <p:nvSpPr>
          <p:cNvPr id="22" name="Caixa de Texto 2"/>
          <p:cNvSpPr txBox="1">
            <a:spLocks noChangeArrowheads="1"/>
          </p:cNvSpPr>
          <p:nvPr/>
        </p:nvSpPr>
        <p:spPr bwMode="auto">
          <a:xfrm>
            <a:off x="245660" y="3616057"/>
            <a:ext cx="11709779" cy="682995"/>
          </a:xfrm>
          <a:prstGeom prst="rect">
            <a:avLst/>
          </a:prstGeom>
          <a:noFill/>
          <a:ln w="19050">
            <a:solidFill>
              <a:srgbClr val="39639D"/>
            </a:solidFill>
            <a:prstDash val="lgDash"/>
            <a:miter lim="800000"/>
            <a:headEnd/>
            <a:tailEnd/>
          </a:ln>
        </p:spPr>
        <p:txBody>
          <a:bodyPr vert="horz" wrap="square" lIns="198000" tIns="190800" rIns="198000" bIns="190800" numCol="1" anchor="t" anchorCtr="0" compatLnSpc="1">
            <a:prstTxWarp prst="textNoShape">
              <a:avLst/>
            </a:prstTxWarp>
          </a:bodyPr>
          <a:lstStyle/>
          <a:p>
            <a:pPr lvl="0" algn="just" fontAlgn="base">
              <a:spcBef>
                <a:spcPct val="0"/>
              </a:spcBef>
              <a:spcAft>
                <a:spcPts val="1000"/>
              </a:spcAft>
            </a:pPr>
            <a:r>
              <a:rPr lang="pt-BR" dirty="0">
                <a:solidFill>
                  <a:srgbClr val="39639D"/>
                </a:solidFill>
              </a:rPr>
              <a:t>➯ </a:t>
            </a:r>
            <a:r>
              <a:rPr lang="pt-BR" dirty="0">
                <a:cs typeface="Arial" pitchFamily="34" charset="0"/>
              </a:rPr>
              <a:t>Elaboração de Protocolos/Manuais Operacionais das atividades exercidas nas </a:t>
            </a:r>
            <a:r>
              <a:rPr lang="pt-BR" dirty="0" err="1">
                <a:cs typeface="Arial" pitchFamily="34" charset="0"/>
              </a:rPr>
              <a:t>Macrofunções</a:t>
            </a:r>
            <a:r>
              <a:rPr lang="pt-BR" dirty="0">
                <a:cs typeface="Arial" pitchFamily="34" charset="0"/>
              </a:rPr>
              <a:t> da CGM.</a:t>
            </a:r>
          </a:p>
        </p:txBody>
      </p:sp>
      <p:sp>
        <p:nvSpPr>
          <p:cNvPr id="23" name="Retângulo 22"/>
          <p:cNvSpPr/>
          <p:nvPr/>
        </p:nvSpPr>
        <p:spPr>
          <a:xfrm>
            <a:off x="4960963" y="3244590"/>
            <a:ext cx="22041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dirty="0">
                <a:solidFill>
                  <a:srgbClr val="39639D"/>
                </a:solidFill>
                <a:latin typeface="+mj-lt"/>
              </a:rPr>
              <a:t>SITUAÇÃO ATUAL</a:t>
            </a:r>
          </a:p>
        </p:txBody>
      </p:sp>
      <p:sp>
        <p:nvSpPr>
          <p:cNvPr id="24" name="Retângulo 23"/>
          <p:cNvSpPr/>
          <p:nvPr/>
        </p:nvSpPr>
        <p:spPr>
          <a:xfrm>
            <a:off x="4935941" y="6112881"/>
            <a:ext cx="228372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dirty="0">
                <a:solidFill>
                  <a:srgbClr val="39639D"/>
                </a:solidFill>
                <a:latin typeface="+mj-lt"/>
              </a:rPr>
              <a:t>PROGRESSO </a:t>
            </a:r>
            <a:r>
              <a:rPr lang="pt-BR" sz="2000" b="1" u="sng" dirty="0">
                <a:solidFill>
                  <a:srgbClr val="39639D"/>
                </a:solidFill>
                <a:latin typeface="+mj-lt"/>
              </a:rPr>
              <a:t>85%</a:t>
            </a:r>
          </a:p>
        </p:txBody>
      </p:sp>
    </p:spTree>
    <p:extLst>
      <p:ext uri="{BB962C8B-B14F-4D97-AF65-F5344CB8AC3E}">
        <p14:creationId xmlns:p14="http://schemas.microsoft.com/office/powerpoint/2010/main" val="323018251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ângulo 12"/>
          <p:cNvSpPr/>
          <p:nvPr/>
        </p:nvSpPr>
        <p:spPr>
          <a:xfrm>
            <a:off x="0" y="0"/>
            <a:ext cx="9144000" cy="928048"/>
          </a:xfrm>
          <a:prstGeom prst="rect">
            <a:avLst/>
          </a:prstGeom>
          <a:solidFill>
            <a:srgbClr val="CCDD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7" name="Imagem 6" descr="CONTROLADORIA-2.jpg"/>
          <p:cNvPicPr>
            <a:picLocks noChangeAspect="1"/>
          </p:cNvPicPr>
          <p:nvPr/>
        </p:nvPicPr>
        <p:blipFill>
          <a:blip r:embed="rId3" cstate="print"/>
          <a:srcRect l="31612" t="42388" r="23356" b="42289"/>
          <a:stretch>
            <a:fillRect/>
          </a:stretch>
        </p:blipFill>
        <p:spPr>
          <a:xfrm>
            <a:off x="9157648" y="105290"/>
            <a:ext cx="2969171" cy="714457"/>
          </a:xfrm>
          <a:prstGeom prst="rect">
            <a:avLst/>
          </a:prstGeom>
        </p:spPr>
      </p:pic>
      <p:sp>
        <p:nvSpPr>
          <p:cNvPr id="4" name="Retângulo 3">
            <a:extLst>
              <a:ext uri="{FF2B5EF4-FFF2-40B4-BE49-F238E27FC236}">
                <a16:creationId xmlns:a16="http://schemas.microsoft.com/office/drawing/2014/main" id="{ED97021D-F78A-4DA5-814E-2E4E1BC5EDCD}"/>
              </a:ext>
            </a:extLst>
          </p:cNvPr>
          <p:cNvSpPr/>
          <p:nvPr/>
        </p:nvSpPr>
        <p:spPr>
          <a:xfrm flipV="1">
            <a:off x="0" y="904885"/>
            <a:ext cx="12192000" cy="52914"/>
          </a:xfrm>
          <a:prstGeom prst="rect">
            <a:avLst/>
          </a:prstGeom>
          <a:solidFill>
            <a:srgbClr val="3963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9607826" y="1616765"/>
            <a:ext cx="25841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595C92BF-AA0D-467E-ADC7-D45E59B6D0F4}"/>
              </a:ext>
            </a:extLst>
          </p:cNvPr>
          <p:cNvSpPr txBox="1"/>
          <p:nvPr/>
        </p:nvSpPr>
        <p:spPr>
          <a:xfrm>
            <a:off x="-7496" y="-20675"/>
            <a:ext cx="91651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>
              <a:defRPr sz="2300" b="1"/>
            </a:lvl1pPr>
          </a:lstStyle>
          <a:p>
            <a:pPr defTabSz="457200">
              <a:defRPr/>
            </a:pPr>
            <a:r>
              <a:rPr lang="pt-BR" sz="1600" dirty="0">
                <a:solidFill>
                  <a:srgbClr val="39639D"/>
                </a:solidFill>
              </a:rPr>
              <a:t>EIXO 2</a:t>
            </a:r>
          </a:p>
          <a:p>
            <a:pPr defTabSz="457200">
              <a:defRPr/>
            </a:pPr>
            <a:r>
              <a:rPr lang="pt-BR" sz="2000" dirty="0"/>
              <a:t>ANÁLISE DE MATURIDADE E GERENCIAMENTO DOS RISCOS E FORTALECIMENTO DOS CONTROLES</a:t>
            </a:r>
            <a:endParaRPr lang="pt-BR" sz="3200" dirty="0"/>
          </a:p>
        </p:txBody>
      </p:sp>
      <p:pic>
        <p:nvPicPr>
          <p:cNvPr id="12" name="Imagem 11" descr="Uma imagem contendo planta, guarda-chuva&#10;&#10;Descrição gerada automaticamente">
            <a:extLst>
              <a:ext uri="{FF2B5EF4-FFF2-40B4-BE49-F238E27FC236}">
                <a16:creationId xmlns:a16="http://schemas.microsoft.com/office/drawing/2014/main" id="{01BF2EE1-16ED-4FD1-9200-1E859B251A0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 rot="13992235">
            <a:off x="568001" y="1279247"/>
            <a:ext cx="712594" cy="570075"/>
          </a:xfrm>
          <a:prstGeom prst="rect">
            <a:avLst/>
          </a:prstGeom>
        </p:spPr>
      </p:pic>
      <p:sp>
        <p:nvSpPr>
          <p:cNvPr id="14" name="Retângulo 13"/>
          <p:cNvSpPr/>
          <p:nvPr/>
        </p:nvSpPr>
        <p:spPr>
          <a:xfrm>
            <a:off x="1492156" y="1454441"/>
            <a:ext cx="571386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000" b="1" dirty="0">
                <a:solidFill>
                  <a:srgbClr val="39639D"/>
                </a:solidFill>
              </a:rPr>
              <a:t>2.10. </a:t>
            </a:r>
            <a:r>
              <a:rPr lang="pt-BR" sz="2000" dirty="0">
                <a:solidFill>
                  <a:prstClr val="black"/>
                </a:solidFill>
                <a:latin typeface="+mj-lt"/>
              </a:rPr>
              <a:t>Auditar as contratações de terceirizados (</a:t>
            </a:r>
            <a:r>
              <a:rPr lang="pt-BR" sz="2000" dirty="0" err="1">
                <a:solidFill>
                  <a:prstClr val="black"/>
                </a:solidFill>
                <a:latin typeface="+mj-lt"/>
              </a:rPr>
              <a:t>acordão</a:t>
            </a:r>
            <a:r>
              <a:rPr lang="pt-BR" sz="2000" dirty="0">
                <a:solidFill>
                  <a:prstClr val="black"/>
                </a:solidFill>
                <a:latin typeface="+mj-lt"/>
              </a:rPr>
              <a:t> TCU 964/12)</a:t>
            </a:r>
          </a:p>
        </p:txBody>
      </p:sp>
      <p:pic>
        <p:nvPicPr>
          <p:cNvPr id="10" name="Imagem 9" descr="Imagem em preto e branco&#10;&#10;Descrição gerada automaticamente"/>
          <p:cNvPicPr/>
          <p:nvPr/>
        </p:nvPicPr>
        <p:blipFill rotWithShape="1">
          <a:blip r:embed="rId6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85" t="39598" r="7045" b="26589"/>
          <a:stretch/>
        </p:blipFill>
        <p:spPr bwMode="auto">
          <a:xfrm>
            <a:off x="8065827" y="1023580"/>
            <a:ext cx="4126173" cy="99908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1" name="CaixaDeTexto 10"/>
          <p:cNvSpPr txBox="1"/>
          <p:nvPr/>
        </p:nvSpPr>
        <p:spPr>
          <a:xfrm>
            <a:off x="7146529" y="1269244"/>
            <a:ext cx="62643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>
                <a:solidFill>
                  <a:schemeClr val="bg1"/>
                </a:solidFill>
              </a:rPr>
              <a:t>MACROFUNÇÃO: AUDITORIA</a:t>
            </a:r>
          </a:p>
          <a:p>
            <a:pPr algn="ctr"/>
            <a:r>
              <a:rPr lang="pt-BR" sz="1200" b="1" dirty="0">
                <a:solidFill>
                  <a:schemeClr val="bg1"/>
                </a:solidFill>
              </a:rPr>
              <a:t>NÚCLEO: AUDITORIA (AG)</a:t>
            </a:r>
            <a:endParaRPr lang="pt-BR" sz="1200" dirty="0">
              <a:solidFill>
                <a:schemeClr val="bg1"/>
              </a:solidFill>
            </a:endParaRPr>
          </a:p>
          <a:p>
            <a:pPr algn="ctr"/>
            <a:endParaRPr lang="pt-BR" sz="1600" dirty="0"/>
          </a:p>
        </p:txBody>
      </p:sp>
      <p:sp>
        <p:nvSpPr>
          <p:cNvPr id="16" name="Caixa de Texto 2"/>
          <p:cNvSpPr txBox="1">
            <a:spLocks noChangeArrowheads="1"/>
          </p:cNvSpPr>
          <p:nvPr/>
        </p:nvSpPr>
        <p:spPr bwMode="auto">
          <a:xfrm>
            <a:off x="245660" y="3343097"/>
            <a:ext cx="11709779" cy="1706577"/>
          </a:xfrm>
          <a:prstGeom prst="rect">
            <a:avLst/>
          </a:prstGeom>
          <a:noFill/>
          <a:ln w="19050">
            <a:solidFill>
              <a:srgbClr val="39639D"/>
            </a:solidFill>
            <a:prstDash val="lgDash"/>
            <a:miter lim="800000"/>
            <a:headEnd/>
            <a:tailEnd/>
          </a:ln>
        </p:spPr>
        <p:txBody>
          <a:bodyPr vert="horz" wrap="square" lIns="198000" tIns="190800" rIns="198000" bIns="190800" numCol="1" anchor="t" anchorCtr="0" compatLnSpc="1">
            <a:prstTxWarp prst="textNoShape">
              <a:avLst/>
            </a:prstTxWarp>
          </a:bodyPr>
          <a:lstStyle/>
          <a:p>
            <a:pPr lvl="0" algn="just" fontAlgn="base">
              <a:spcBef>
                <a:spcPct val="0"/>
              </a:spcBef>
              <a:spcAft>
                <a:spcPts val="1000"/>
              </a:spcAft>
            </a:pPr>
            <a:r>
              <a:rPr lang="pt-BR" dirty="0">
                <a:solidFill>
                  <a:srgbClr val="39639D"/>
                </a:solidFill>
              </a:rPr>
              <a:t>➯ </a:t>
            </a:r>
            <a:r>
              <a:rPr lang="pt-BR" dirty="0">
                <a:cs typeface="Arial" pitchFamily="34" charset="0"/>
              </a:rPr>
              <a:t>As auditorias previstas nos Planos de Auditorias Anuais dos anos de 2018, 2019 e 2020 encontram-se em estágio de suspensão, estabelecido através da Portaria nº 005/CGM/2020, publicada em 05/05/2020, até que se ultime a auditoria dos contratos emergenciais e urgentes para a aquisição de bens, insumos e serviços, inclusive de engenharia, para a contenção e o enfrentamento da pandemia causada pelo </a:t>
            </a:r>
            <a:r>
              <a:rPr lang="pt-BR" dirty="0" err="1">
                <a:cs typeface="Arial" pitchFamily="34" charset="0"/>
              </a:rPr>
              <a:t>Coronavírus</a:t>
            </a:r>
            <a:r>
              <a:rPr lang="pt-BR" dirty="0">
                <a:cs typeface="Arial" pitchFamily="34" charset="0"/>
              </a:rPr>
              <a:t> pelo município de Niterói, também publicada na Portaria nº 005/CGM/2020.</a:t>
            </a:r>
            <a:endParaRPr kumimoji="0" lang="pt-BR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17" name="Retângulo 16"/>
          <p:cNvSpPr/>
          <p:nvPr/>
        </p:nvSpPr>
        <p:spPr>
          <a:xfrm>
            <a:off x="4960963" y="2971630"/>
            <a:ext cx="22041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dirty="0">
                <a:solidFill>
                  <a:srgbClr val="39639D"/>
                </a:solidFill>
                <a:latin typeface="+mj-lt"/>
              </a:rPr>
              <a:t>SITUAÇÃO ATUAL</a:t>
            </a:r>
          </a:p>
        </p:txBody>
      </p:sp>
      <p:sp>
        <p:nvSpPr>
          <p:cNvPr id="18" name="Retângulo 17"/>
          <p:cNvSpPr/>
          <p:nvPr/>
        </p:nvSpPr>
        <p:spPr>
          <a:xfrm>
            <a:off x="4935941" y="6112881"/>
            <a:ext cx="228372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dirty="0">
                <a:solidFill>
                  <a:srgbClr val="39639D"/>
                </a:solidFill>
                <a:latin typeface="+mj-lt"/>
              </a:rPr>
              <a:t>PROGRESSO </a:t>
            </a:r>
            <a:r>
              <a:rPr lang="pt-BR" sz="2000" b="1" u="sng" dirty="0">
                <a:solidFill>
                  <a:srgbClr val="39639D"/>
                </a:solidFill>
                <a:latin typeface="+mj-lt"/>
              </a:rPr>
              <a:t>0%</a:t>
            </a:r>
          </a:p>
        </p:txBody>
      </p:sp>
    </p:spTree>
    <p:extLst>
      <p:ext uri="{BB962C8B-B14F-4D97-AF65-F5344CB8AC3E}">
        <p14:creationId xmlns:p14="http://schemas.microsoft.com/office/powerpoint/2010/main" val="323018251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ângulo 12"/>
          <p:cNvSpPr/>
          <p:nvPr/>
        </p:nvSpPr>
        <p:spPr>
          <a:xfrm>
            <a:off x="0" y="0"/>
            <a:ext cx="9144000" cy="928048"/>
          </a:xfrm>
          <a:prstGeom prst="rect">
            <a:avLst/>
          </a:prstGeom>
          <a:solidFill>
            <a:srgbClr val="CCDD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7" name="Imagem 6" descr="CONTROLADORIA-2.jpg"/>
          <p:cNvPicPr>
            <a:picLocks noChangeAspect="1"/>
          </p:cNvPicPr>
          <p:nvPr/>
        </p:nvPicPr>
        <p:blipFill>
          <a:blip r:embed="rId3" cstate="print"/>
          <a:srcRect l="31612" t="42388" r="23356" b="42289"/>
          <a:stretch>
            <a:fillRect/>
          </a:stretch>
        </p:blipFill>
        <p:spPr>
          <a:xfrm>
            <a:off x="9157648" y="105290"/>
            <a:ext cx="2969171" cy="714457"/>
          </a:xfrm>
          <a:prstGeom prst="rect">
            <a:avLst/>
          </a:prstGeom>
        </p:spPr>
      </p:pic>
      <p:sp>
        <p:nvSpPr>
          <p:cNvPr id="4" name="Retângulo 3">
            <a:extLst>
              <a:ext uri="{FF2B5EF4-FFF2-40B4-BE49-F238E27FC236}">
                <a16:creationId xmlns:a16="http://schemas.microsoft.com/office/drawing/2014/main" id="{ED97021D-F78A-4DA5-814E-2E4E1BC5EDCD}"/>
              </a:ext>
            </a:extLst>
          </p:cNvPr>
          <p:cNvSpPr/>
          <p:nvPr/>
        </p:nvSpPr>
        <p:spPr>
          <a:xfrm flipV="1">
            <a:off x="0" y="904885"/>
            <a:ext cx="12192000" cy="52914"/>
          </a:xfrm>
          <a:prstGeom prst="rect">
            <a:avLst/>
          </a:prstGeom>
          <a:solidFill>
            <a:srgbClr val="3963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9607826" y="1616765"/>
            <a:ext cx="25841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595C92BF-AA0D-467E-ADC7-D45E59B6D0F4}"/>
              </a:ext>
            </a:extLst>
          </p:cNvPr>
          <p:cNvSpPr txBox="1"/>
          <p:nvPr/>
        </p:nvSpPr>
        <p:spPr>
          <a:xfrm>
            <a:off x="-7496" y="-20675"/>
            <a:ext cx="91651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>
              <a:defRPr sz="2300" b="1"/>
            </a:lvl1pPr>
          </a:lstStyle>
          <a:p>
            <a:pPr defTabSz="457200">
              <a:defRPr/>
            </a:pPr>
            <a:r>
              <a:rPr lang="pt-BR" sz="1600" dirty="0">
                <a:solidFill>
                  <a:srgbClr val="39639D"/>
                </a:solidFill>
              </a:rPr>
              <a:t>EIXO 2</a:t>
            </a:r>
          </a:p>
          <a:p>
            <a:pPr defTabSz="457200">
              <a:defRPr/>
            </a:pPr>
            <a:r>
              <a:rPr lang="pt-BR" sz="2000" dirty="0"/>
              <a:t>ANÁLISE DE MATURIDADE E GERENCIAMENTO DOS RISCOS E FORTALECIMENTO DOS CONTROLES</a:t>
            </a:r>
            <a:endParaRPr lang="pt-BR" sz="3200" dirty="0"/>
          </a:p>
        </p:txBody>
      </p:sp>
      <p:pic>
        <p:nvPicPr>
          <p:cNvPr id="12" name="Imagem 11" descr="Uma imagem contendo planta, guarda-chuva&#10;&#10;Descrição gerada automaticamente">
            <a:extLst>
              <a:ext uri="{FF2B5EF4-FFF2-40B4-BE49-F238E27FC236}">
                <a16:creationId xmlns:a16="http://schemas.microsoft.com/office/drawing/2014/main" id="{01BF2EE1-16ED-4FD1-9200-1E859B251A0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 rot="13992235">
            <a:off x="568001" y="1279247"/>
            <a:ext cx="712594" cy="570075"/>
          </a:xfrm>
          <a:prstGeom prst="rect">
            <a:avLst/>
          </a:prstGeom>
        </p:spPr>
      </p:pic>
      <p:sp>
        <p:nvSpPr>
          <p:cNvPr id="14" name="Retângulo 13"/>
          <p:cNvSpPr/>
          <p:nvPr/>
        </p:nvSpPr>
        <p:spPr>
          <a:xfrm>
            <a:off x="1492156" y="1454441"/>
            <a:ext cx="1005385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000" b="1" dirty="0">
                <a:solidFill>
                  <a:srgbClr val="39639D"/>
                </a:solidFill>
              </a:rPr>
              <a:t>2.11. </a:t>
            </a:r>
            <a:r>
              <a:rPr lang="pt-BR" sz="2000" dirty="0">
                <a:solidFill>
                  <a:prstClr val="black"/>
                </a:solidFill>
                <a:latin typeface="+mj-lt"/>
              </a:rPr>
              <a:t>Auditar bens e rendas dos dirigentes</a:t>
            </a:r>
          </a:p>
        </p:txBody>
      </p:sp>
      <p:pic>
        <p:nvPicPr>
          <p:cNvPr id="10" name="Imagem 9" descr="Imagem em preto e branco&#10;&#10;Descrição gerada automaticamente"/>
          <p:cNvPicPr/>
          <p:nvPr/>
        </p:nvPicPr>
        <p:blipFill rotWithShape="1">
          <a:blip r:embed="rId6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85" t="39598" r="7045" b="26589"/>
          <a:stretch/>
        </p:blipFill>
        <p:spPr bwMode="auto">
          <a:xfrm>
            <a:off x="8065827" y="1023580"/>
            <a:ext cx="4126173" cy="99908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1" name="CaixaDeTexto 10"/>
          <p:cNvSpPr txBox="1"/>
          <p:nvPr/>
        </p:nvSpPr>
        <p:spPr>
          <a:xfrm>
            <a:off x="7146529" y="1269244"/>
            <a:ext cx="62643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>
                <a:solidFill>
                  <a:schemeClr val="bg1"/>
                </a:solidFill>
              </a:rPr>
              <a:t>MACROFUNÇÃO: AUDITORIA</a:t>
            </a:r>
          </a:p>
          <a:p>
            <a:pPr algn="ctr"/>
            <a:r>
              <a:rPr lang="pt-BR" sz="1200" b="1" dirty="0">
                <a:solidFill>
                  <a:schemeClr val="bg1"/>
                </a:solidFill>
              </a:rPr>
              <a:t>NÚCLEO: AUDITORIA (AG)</a:t>
            </a:r>
            <a:endParaRPr lang="pt-BR" sz="1200" dirty="0">
              <a:solidFill>
                <a:schemeClr val="bg1"/>
              </a:solidFill>
            </a:endParaRPr>
          </a:p>
          <a:p>
            <a:pPr algn="ctr"/>
            <a:endParaRPr lang="pt-BR" sz="1600" dirty="0"/>
          </a:p>
        </p:txBody>
      </p:sp>
      <p:sp>
        <p:nvSpPr>
          <p:cNvPr id="16" name="Caixa de Texto 2"/>
          <p:cNvSpPr txBox="1">
            <a:spLocks noChangeArrowheads="1"/>
          </p:cNvSpPr>
          <p:nvPr/>
        </p:nvSpPr>
        <p:spPr bwMode="auto">
          <a:xfrm>
            <a:off x="245660" y="3624446"/>
            <a:ext cx="11709779" cy="872450"/>
          </a:xfrm>
          <a:prstGeom prst="rect">
            <a:avLst/>
          </a:prstGeom>
          <a:noFill/>
          <a:ln w="19050">
            <a:solidFill>
              <a:srgbClr val="39639D"/>
            </a:solidFill>
            <a:prstDash val="lgDash"/>
            <a:miter lim="800000"/>
            <a:headEnd/>
            <a:tailEnd/>
          </a:ln>
        </p:spPr>
        <p:txBody>
          <a:bodyPr vert="horz" wrap="square" lIns="198000" tIns="190800" rIns="198000" bIns="190800" numCol="1" anchor="t" anchorCtr="0" compatLnSpc="1">
            <a:prstTxWarp prst="textNoShape">
              <a:avLst/>
            </a:prstTxWarp>
          </a:bodyPr>
          <a:lstStyle/>
          <a:p>
            <a:pPr lvl="0" algn="just" fontAlgn="base">
              <a:spcBef>
                <a:spcPct val="0"/>
              </a:spcBef>
              <a:spcAft>
                <a:spcPts val="1000"/>
              </a:spcAft>
            </a:pPr>
            <a:r>
              <a:rPr lang="pt-BR" dirty="0">
                <a:solidFill>
                  <a:srgbClr val="39639D"/>
                </a:solidFill>
              </a:rPr>
              <a:t>➯ </a:t>
            </a:r>
            <a:r>
              <a:rPr lang="pt-BR" dirty="0">
                <a:cs typeface="Arial" pitchFamily="34" charset="0"/>
              </a:rPr>
              <a:t>Em conformidade com o Decreto Nº 13143/2018, foram realizadas Auditorias e </a:t>
            </a:r>
            <a:r>
              <a:rPr lang="pt-BR">
                <a:cs typeface="Arial" pitchFamily="34" charset="0"/>
              </a:rPr>
              <a:t>disponibilizadas entregues </a:t>
            </a:r>
            <a:r>
              <a:rPr lang="pt-BR" dirty="0">
                <a:cs typeface="Arial" pitchFamily="34" charset="0"/>
              </a:rPr>
              <a:t>aos dirigentes através de processos administrativos no exercício de 2020.</a:t>
            </a:r>
          </a:p>
        </p:txBody>
      </p:sp>
      <p:sp>
        <p:nvSpPr>
          <p:cNvPr id="17" name="Retângulo 16"/>
          <p:cNvSpPr/>
          <p:nvPr/>
        </p:nvSpPr>
        <p:spPr>
          <a:xfrm>
            <a:off x="4960963" y="3244590"/>
            <a:ext cx="22041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dirty="0">
                <a:solidFill>
                  <a:srgbClr val="39639D"/>
                </a:solidFill>
                <a:latin typeface="+mj-lt"/>
              </a:rPr>
              <a:t>SITUAÇÃO ATUAL</a:t>
            </a:r>
          </a:p>
        </p:txBody>
      </p:sp>
      <p:sp>
        <p:nvSpPr>
          <p:cNvPr id="18" name="Retângulo 17"/>
          <p:cNvSpPr/>
          <p:nvPr/>
        </p:nvSpPr>
        <p:spPr>
          <a:xfrm>
            <a:off x="4935941" y="6112881"/>
            <a:ext cx="228372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dirty="0">
                <a:solidFill>
                  <a:srgbClr val="39639D"/>
                </a:solidFill>
                <a:latin typeface="+mj-lt"/>
              </a:rPr>
              <a:t>PROGRESSO </a:t>
            </a:r>
            <a:r>
              <a:rPr lang="pt-BR" sz="2000" b="1" u="sng" dirty="0">
                <a:solidFill>
                  <a:srgbClr val="39639D"/>
                </a:solidFill>
                <a:latin typeface="+mj-lt"/>
              </a:rPr>
              <a:t>100%</a:t>
            </a:r>
          </a:p>
        </p:txBody>
      </p:sp>
    </p:spTree>
    <p:extLst>
      <p:ext uri="{BB962C8B-B14F-4D97-AF65-F5344CB8AC3E}">
        <p14:creationId xmlns:p14="http://schemas.microsoft.com/office/powerpoint/2010/main" val="323018251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ângulo 12"/>
          <p:cNvSpPr/>
          <p:nvPr/>
        </p:nvSpPr>
        <p:spPr>
          <a:xfrm>
            <a:off x="0" y="0"/>
            <a:ext cx="9144000" cy="928048"/>
          </a:xfrm>
          <a:prstGeom prst="rect">
            <a:avLst/>
          </a:prstGeom>
          <a:solidFill>
            <a:srgbClr val="CCDD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7" name="Imagem 6" descr="CONTROLADORIA-2.jpg"/>
          <p:cNvPicPr>
            <a:picLocks noChangeAspect="1"/>
          </p:cNvPicPr>
          <p:nvPr/>
        </p:nvPicPr>
        <p:blipFill>
          <a:blip r:embed="rId3" cstate="print"/>
          <a:srcRect l="31612" t="42388" r="23356" b="42289"/>
          <a:stretch>
            <a:fillRect/>
          </a:stretch>
        </p:blipFill>
        <p:spPr>
          <a:xfrm>
            <a:off x="9157648" y="105290"/>
            <a:ext cx="2969171" cy="714457"/>
          </a:xfrm>
          <a:prstGeom prst="rect">
            <a:avLst/>
          </a:prstGeom>
        </p:spPr>
      </p:pic>
      <p:sp>
        <p:nvSpPr>
          <p:cNvPr id="4" name="Retângulo 3">
            <a:extLst>
              <a:ext uri="{FF2B5EF4-FFF2-40B4-BE49-F238E27FC236}">
                <a16:creationId xmlns:a16="http://schemas.microsoft.com/office/drawing/2014/main" id="{ED97021D-F78A-4DA5-814E-2E4E1BC5EDCD}"/>
              </a:ext>
            </a:extLst>
          </p:cNvPr>
          <p:cNvSpPr/>
          <p:nvPr/>
        </p:nvSpPr>
        <p:spPr>
          <a:xfrm flipV="1">
            <a:off x="0" y="904885"/>
            <a:ext cx="12192000" cy="52914"/>
          </a:xfrm>
          <a:prstGeom prst="rect">
            <a:avLst/>
          </a:prstGeom>
          <a:solidFill>
            <a:srgbClr val="3963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9607826" y="1616765"/>
            <a:ext cx="25841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595C92BF-AA0D-467E-ADC7-D45E59B6D0F4}"/>
              </a:ext>
            </a:extLst>
          </p:cNvPr>
          <p:cNvSpPr txBox="1"/>
          <p:nvPr/>
        </p:nvSpPr>
        <p:spPr>
          <a:xfrm>
            <a:off x="-7496" y="-20675"/>
            <a:ext cx="91651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>
              <a:defRPr sz="2300" b="1"/>
            </a:lvl1pPr>
          </a:lstStyle>
          <a:p>
            <a:pPr defTabSz="457200">
              <a:defRPr/>
            </a:pPr>
            <a:r>
              <a:rPr lang="pt-BR" sz="1600" dirty="0">
                <a:solidFill>
                  <a:srgbClr val="39639D"/>
                </a:solidFill>
              </a:rPr>
              <a:t>EIXO 2</a:t>
            </a:r>
          </a:p>
          <a:p>
            <a:pPr defTabSz="457200">
              <a:defRPr/>
            </a:pPr>
            <a:r>
              <a:rPr lang="pt-BR" sz="2000" dirty="0"/>
              <a:t>ANÁLISE DE MATURIDADE E GERENCIAMENTO DOS RISCOS E FORTALECIMENTO DOS CONTROLES</a:t>
            </a:r>
            <a:endParaRPr lang="pt-BR" sz="3200" dirty="0"/>
          </a:p>
        </p:txBody>
      </p:sp>
      <p:pic>
        <p:nvPicPr>
          <p:cNvPr id="12" name="Imagem 11" descr="Uma imagem contendo planta, guarda-chuva&#10;&#10;Descrição gerada automaticamente">
            <a:extLst>
              <a:ext uri="{FF2B5EF4-FFF2-40B4-BE49-F238E27FC236}">
                <a16:creationId xmlns:a16="http://schemas.microsoft.com/office/drawing/2014/main" id="{01BF2EE1-16ED-4FD1-9200-1E859B251A0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 rot="13992235">
            <a:off x="568001" y="1279247"/>
            <a:ext cx="712594" cy="570075"/>
          </a:xfrm>
          <a:prstGeom prst="rect">
            <a:avLst/>
          </a:prstGeom>
        </p:spPr>
      </p:pic>
      <p:sp>
        <p:nvSpPr>
          <p:cNvPr id="14" name="Retângulo 13"/>
          <p:cNvSpPr/>
          <p:nvPr/>
        </p:nvSpPr>
        <p:spPr>
          <a:xfrm>
            <a:off x="1492157" y="1222425"/>
            <a:ext cx="583669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000" b="1" dirty="0">
                <a:solidFill>
                  <a:srgbClr val="39639D"/>
                </a:solidFill>
              </a:rPr>
              <a:t>2.12. </a:t>
            </a:r>
            <a:r>
              <a:rPr lang="pt-BR" sz="2000" dirty="0">
                <a:solidFill>
                  <a:prstClr val="black"/>
                </a:solidFill>
                <a:latin typeface="+mj-lt"/>
              </a:rPr>
              <a:t>Controlar os limites e condições para inscrição de despesas em restos a pagar do Município</a:t>
            </a:r>
          </a:p>
        </p:txBody>
      </p:sp>
      <p:pic>
        <p:nvPicPr>
          <p:cNvPr id="10" name="Imagem 9" descr="Imagem em preto e branco&#10;&#10;Descrição gerada automaticamente"/>
          <p:cNvPicPr/>
          <p:nvPr/>
        </p:nvPicPr>
        <p:blipFill rotWithShape="1">
          <a:blip r:embed="rId6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85" t="39598" r="7045" b="26589"/>
          <a:stretch/>
        </p:blipFill>
        <p:spPr bwMode="auto">
          <a:xfrm>
            <a:off x="7697337" y="1132764"/>
            <a:ext cx="4494663" cy="99908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1" name="CaixaDeTexto 10"/>
          <p:cNvSpPr txBox="1"/>
          <p:nvPr/>
        </p:nvSpPr>
        <p:spPr>
          <a:xfrm>
            <a:off x="6956249" y="1390888"/>
            <a:ext cx="62643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>
                <a:solidFill>
                  <a:schemeClr val="bg1"/>
                </a:solidFill>
              </a:rPr>
              <a:t>MACROFUNÇÃO: CONTROLE INTERNO</a:t>
            </a:r>
          </a:p>
          <a:p>
            <a:pPr algn="ctr"/>
            <a:r>
              <a:rPr lang="pt-BR" sz="1200" b="1" dirty="0">
                <a:solidFill>
                  <a:schemeClr val="bg1"/>
                </a:solidFill>
              </a:rPr>
              <a:t>NÚCLEO: RISCO E MATURIDADE (IR)</a:t>
            </a:r>
            <a:endParaRPr lang="pt-BR" sz="1200" dirty="0">
              <a:solidFill>
                <a:schemeClr val="bg1"/>
              </a:solidFill>
            </a:endParaRPr>
          </a:p>
          <a:p>
            <a:pPr algn="ctr"/>
            <a:endParaRPr lang="pt-BR" sz="1600" dirty="0"/>
          </a:p>
        </p:txBody>
      </p:sp>
      <p:sp>
        <p:nvSpPr>
          <p:cNvPr id="18" name="Caixa de Texto 2"/>
          <p:cNvSpPr txBox="1">
            <a:spLocks noChangeArrowheads="1"/>
          </p:cNvSpPr>
          <p:nvPr/>
        </p:nvSpPr>
        <p:spPr bwMode="auto">
          <a:xfrm>
            <a:off x="245660" y="3547817"/>
            <a:ext cx="11709779" cy="887704"/>
          </a:xfrm>
          <a:prstGeom prst="rect">
            <a:avLst/>
          </a:prstGeom>
          <a:noFill/>
          <a:ln w="19050">
            <a:solidFill>
              <a:srgbClr val="39639D"/>
            </a:solidFill>
            <a:prstDash val="lgDash"/>
            <a:miter lim="800000"/>
            <a:headEnd/>
            <a:tailEnd/>
          </a:ln>
        </p:spPr>
        <p:txBody>
          <a:bodyPr vert="horz" wrap="square" lIns="198000" tIns="190800" rIns="198000" bIns="190800" numCol="1" anchor="t" anchorCtr="0" compatLnSpc="1">
            <a:prstTxWarp prst="textNoShape">
              <a:avLst/>
            </a:prstTxWarp>
          </a:bodyPr>
          <a:lstStyle/>
          <a:p>
            <a:pPr lvl="0" algn="just" fontAlgn="base">
              <a:spcBef>
                <a:spcPct val="0"/>
              </a:spcBef>
              <a:spcAft>
                <a:spcPts val="1000"/>
              </a:spcAft>
            </a:pPr>
            <a:r>
              <a:rPr lang="pt-BR" dirty="0">
                <a:solidFill>
                  <a:srgbClr val="39639D"/>
                </a:solidFill>
              </a:rPr>
              <a:t>➯ </a:t>
            </a:r>
            <a:r>
              <a:rPr lang="pt-BR" dirty="0">
                <a:cs typeface="Arial" pitchFamily="34" charset="0"/>
              </a:rPr>
              <a:t>Foram criadas ferramentas de Controle dos Restos a Pagar pra que os órgãos fossem acionados para regularização de saldos pendentes referentes à RPP e RPNP.</a:t>
            </a:r>
          </a:p>
        </p:txBody>
      </p:sp>
      <p:sp>
        <p:nvSpPr>
          <p:cNvPr id="19" name="Retângulo 18"/>
          <p:cNvSpPr/>
          <p:nvPr/>
        </p:nvSpPr>
        <p:spPr>
          <a:xfrm>
            <a:off x="4960963" y="3176350"/>
            <a:ext cx="22041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dirty="0">
                <a:solidFill>
                  <a:srgbClr val="39639D"/>
                </a:solidFill>
                <a:latin typeface="+mj-lt"/>
              </a:rPr>
              <a:t>SITUAÇÃO ATUAL</a:t>
            </a:r>
          </a:p>
        </p:txBody>
      </p:sp>
      <p:sp>
        <p:nvSpPr>
          <p:cNvPr id="20" name="Retângulo 19"/>
          <p:cNvSpPr/>
          <p:nvPr/>
        </p:nvSpPr>
        <p:spPr>
          <a:xfrm>
            <a:off x="4935941" y="6112881"/>
            <a:ext cx="228372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dirty="0">
                <a:solidFill>
                  <a:srgbClr val="39639D"/>
                </a:solidFill>
                <a:latin typeface="+mj-lt"/>
              </a:rPr>
              <a:t>PROGRESSO </a:t>
            </a:r>
            <a:r>
              <a:rPr lang="pt-BR" sz="2000" b="1" u="sng" dirty="0">
                <a:solidFill>
                  <a:srgbClr val="39639D"/>
                </a:solidFill>
                <a:latin typeface="+mj-lt"/>
              </a:rPr>
              <a:t>100%</a:t>
            </a:r>
          </a:p>
        </p:txBody>
      </p:sp>
    </p:spTree>
    <p:extLst>
      <p:ext uri="{BB962C8B-B14F-4D97-AF65-F5344CB8AC3E}">
        <p14:creationId xmlns:p14="http://schemas.microsoft.com/office/powerpoint/2010/main" val="3230182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 descr="CONTROLADORIA-2.jpg"/>
          <p:cNvPicPr>
            <a:picLocks noChangeAspect="1"/>
          </p:cNvPicPr>
          <p:nvPr/>
        </p:nvPicPr>
        <p:blipFill>
          <a:blip r:embed="rId3" cstate="print"/>
          <a:srcRect l="31612" t="42388" r="23356" b="42289"/>
          <a:stretch>
            <a:fillRect/>
          </a:stretch>
        </p:blipFill>
        <p:spPr>
          <a:xfrm>
            <a:off x="9157648" y="105290"/>
            <a:ext cx="2969171" cy="714457"/>
          </a:xfrm>
          <a:prstGeom prst="rect">
            <a:avLst/>
          </a:prstGeom>
        </p:spPr>
      </p:pic>
      <p:sp>
        <p:nvSpPr>
          <p:cNvPr id="4" name="Retângulo 3">
            <a:extLst>
              <a:ext uri="{FF2B5EF4-FFF2-40B4-BE49-F238E27FC236}">
                <a16:creationId xmlns:a16="http://schemas.microsoft.com/office/drawing/2014/main" id="{ED97021D-F78A-4DA5-814E-2E4E1BC5EDCD}"/>
              </a:ext>
            </a:extLst>
          </p:cNvPr>
          <p:cNvSpPr/>
          <p:nvPr/>
        </p:nvSpPr>
        <p:spPr>
          <a:xfrm flipV="1">
            <a:off x="0" y="862155"/>
            <a:ext cx="12192000" cy="529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4" name="CaixaDeTexto 13"/>
          <p:cNvSpPr txBox="1"/>
          <p:nvPr/>
        </p:nvSpPr>
        <p:spPr>
          <a:xfrm>
            <a:off x="7010049" y="1378428"/>
            <a:ext cx="62643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>
                <a:solidFill>
                  <a:schemeClr val="bg1"/>
                </a:solidFill>
              </a:rPr>
              <a:t>MACROFUNÇÃO: CONTROLE INTERNO	</a:t>
            </a:r>
            <a:endParaRPr lang="pt-BR" sz="1200" dirty="0">
              <a:solidFill>
                <a:schemeClr val="bg1"/>
              </a:solidFill>
            </a:endParaRPr>
          </a:p>
          <a:p>
            <a:pPr algn="ctr"/>
            <a:r>
              <a:rPr lang="pt-BR" sz="1200" b="1" dirty="0">
                <a:solidFill>
                  <a:schemeClr val="bg1"/>
                </a:solidFill>
              </a:rPr>
              <a:t>NÚCLEO: INTEGRIDADE (IR)</a:t>
            </a:r>
            <a:endParaRPr lang="pt-BR" sz="1200" dirty="0">
              <a:solidFill>
                <a:schemeClr val="bg1"/>
              </a:solidFill>
            </a:endParaRPr>
          </a:p>
          <a:p>
            <a:pPr algn="ctr"/>
            <a:endParaRPr lang="pt-BR" sz="1600" dirty="0"/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E8880410-63EF-4755-91AB-FA096ACD2D58}"/>
              </a:ext>
            </a:extLst>
          </p:cNvPr>
          <p:cNvSpPr txBox="1"/>
          <p:nvPr/>
        </p:nvSpPr>
        <p:spPr>
          <a:xfrm>
            <a:off x="0" y="231853"/>
            <a:ext cx="116231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BREVE HISTÓRICO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DF2E06A7-F7A3-4FB9-8432-65DD23365606}"/>
              </a:ext>
            </a:extLst>
          </p:cNvPr>
          <p:cNvSpPr/>
          <p:nvPr/>
        </p:nvSpPr>
        <p:spPr>
          <a:xfrm>
            <a:off x="150054" y="1076171"/>
            <a:ext cx="1189189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>
                <a:latin typeface="Times New Roman" panose="02020603050405020304" pitchFamily="18" charset="0"/>
                <a:ea typeface="Times New Roman" panose="02020603050405020304" pitchFamily="18" charset="0"/>
              </a:rPr>
              <a:t>Em 22 de maio de 2018, o Município aderiu ao projeto piloto do PACTO – Transparência, Integridade e Participação Social da Controladoria Geral da União, se comprometendo a realizar 19 ações divididas nos 3 eixos. Sendo elas:</a:t>
            </a:r>
          </a:p>
          <a:p>
            <a:endParaRPr lang="pt-BR" dirty="0"/>
          </a:p>
        </p:txBody>
      </p:sp>
      <p:sp>
        <p:nvSpPr>
          <p:cNvPr id="9" name="Retângulo: Cantos Arredondados 8">
            <a:extLst>
              <a:ext uri="{FF2B5EF4-FFF2-40B4-BE49-F238E27FC236}">
                <a16:creationId xmlns:a16="http://schemas.microsoft.com/office/drawing/2014/main" id="{24F17660-9FB6-43B7-9039-C220DA767B51}"/>
              </a:ext>
            </a:extLst>
          </p:cNvPr>
          <p:cNvSpPr/>
          <p:nvPr/>
        </p:nvSpPr>
        <p:spPr>
          <a:xfrm>
            <a:off x="3568506" y="1842204"/>
            <a:ext cx="5420751" cy="503474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F4CC25B4-AC11-4882-8CF7-BEFB87B7FA5C}"/>
              </a:ext>
            </a:extLst>
          </p:cNvPr>
          <p:cNvSpPr/>
          <p:nvPr/>
        </p:nvSpPr>
        <p:spPr>
          <a:xfrm>
            <a:off x="2686050" y="2533378"/>
            <a:ext cx="7591865" cy="3343152"/>
          </a:xfrm>
          <a:prstGeom prst="rect">
            <a:avLst/>
          </a:prstGeom>
          <a:noFill/>
          <a:ln w="28575">
            <a:solidFill>
              <a:schemeClr val="accent2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000"/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43635E92-E9A2-44A0-B8DB-158C10E7BAD1}"/>
              </a:ext>
            </a:extLst>
          </p:cNvPr>
          <p:cNvSpPr/>
          <p:nvPr/>
        </p:nvSpPr>
        <p:spPr>
          <a:xfrm>
            <a:off x="3774838" y="190927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B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TRANSPARÊNCIA E ACESSO À INFORMAÇÃO</a:t>
            </a: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C0B0E310-8207-4F1D-8AEE-37A86F3778C3}"/>
              </a:ext>
            </a:extLst>
          </p:cNvPr>
          <p:cNvSpPr/>
          <p:nvPr/>
        </p:nvSpPr>
        <p:spPr>
          <a:xfrm>
            <a:off x="2686051" y="2583321"/>
            <a:ext cx="7591864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1.8. Informação sobre possibilidade de recurso ao final da resposta ao pedido de acesso à informação, com indicação da autoridade hierarquicamente superior;	</a:t>
            </a:r>
          </a:p>
          <a:p>
            <a:pPr algn="just"/>
            <a:r>
              <a:rPr lang="pt-B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2.2. Publicação de respostas às perguntas mais frequentes 	</a:t>
            </a:r>
          </a:p>
          <a:p>
            <a:pPr algn="just"/>
            <a:r>
              <a:rPr lang="pt-B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2.3. Publicação dos pedidos de acesso à informação e respectivas respostas, preservando-se a identidade do solicitante;	</a:t>
            </a:r>
          </a:p>
          <a:p>
            <a:pPr algn="just"/>
            <a:r>
              <a:rPr lang="pt-B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2.4. Publicação de decisões em nível de recurso dos pedidos de acesso à informação; </a:t>
            </a:r>
          </a:p>
          <a:p>
            <a:pPr algn="just"/>
            <a:r>
              <a:rPr lang="pt-B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2.7. Divulgação do nome da autoridade responsável pela implementação da LAI no município;			</a:t>
            </a:r>
          </a:p>
          <a:p>
            <a:pPr algn="just"/>
            <a:r>
              <a:rPr lang="pt-B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2.8. Divulgação do nome do servidor responsável pelo SIC presencial</a:t>
            </a:r>
          </a:p>
          <a:p>
            <a:pPr algn="just"/>
            <a:r>
              <a:rPr lang="pt-B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3.4. Currículo dos titulares de cargos de direção superior do município</a:t>
            </a:r>
          </a:p>
          <a:p>
            <a:pPr algn="just"/>
            <a:r>
              <a:rPr lang="pt-B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4.2. Exposição do normativo no site do município, em local de fácil acesso;	</a:t>
            </a:r>
          </a:p>
          <a:p>
            <a:pPr algn="just"/>
            <a:r>
              <a:rPr lang="pt-B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21.2. Realização de evento alusivo ao Dia Internacional contra a Corrupção (09/12) e/ou Dia Internacional do Direito de Saber (28/09)</a:t>
            </a:r>
          </a:p>
        </p:txBody>
      </p:sp>
    </p:spTree>
    <p:extLst>
      <p:ext uri="{BB962C8B-B14F-4D97-AF65-F5344CB8AC3E}">
        <p14:creationId xmlns:p14="http://schemas.microsoft.com/office/powerpoint/2010/main" val="323018251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ângulo 12"/>
          <p:cNvSpPr/>
          <p:nvPr/>
        </p:nvSpPr>
        <p:spPr>
          <a:xfrm>
            <a:off x="0" y="0"/>
            <a:ext cx="9144000" cy="92804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7" name="Imagem 6" descr="CONTROLADORIA-2.jpg"/>
          <p:cNvPicPr>
            <a:picLocks noChangeAspect="1"/>
          </p:cNvPicPr>
          <p:nvPr/>
        </p:nvPicPr>
        <p:blipFill>
          <a:blip r:embed="rId3" cstate="print"/>
          <a:srcRect l="31612" t="42388" r="23356" b="42289"/>
          <a:stretch>
            <a:fillRect/>
          </a:stretch>
        </p:blipFill>
        <p:spPr>
          <a:xfrm>
            <a:off x="9157648" y="105290"/>
            <a:ext cx="2969171" cy="714457"/>
          </a:xfrm>
          <a:prstGeom prst="rect">
            <a:avLst/>
          </a:prstGeom>
        </p:spPr>
      </p:pic>
      <p:sp>
        <p:nvSpPr>
          <p:cNvPr id="4" name="Retângulo 3">
            <a:extLst>
              <a:ext uri="{FF2B5EF4-FFF2-40B4-BE49-F238E27FC236}">
                <a16:creationId xmlns:a16="http://schemas.microsoft.com/office/drawing/2014/main" id="{ED97021D-F78A-4DA5-814E-2E4E1BC5EDCD}"/>
              </a:ext>
            </a:extLst>
          </p:cNvPr>
          <p:cNvSpPr/>
          <p:nvPr/>
        </p:nvSpPr>
        <p:spPr>
          <a:xfrm flipV="1">
            <a:off x="0" y="904885"/>
            <a:ext cx="12192000" cy="52914"/>
          </a:xfrm>
          <a:prstGeom prst="rect">
            <a:avLst/>
          </a:prstGeom>
          <a:solidFill>
            <a:srgbClr val="D34D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srgbClr val="39639D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9607826" y="1616765"/>
            <a:ext cx="25841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595C92BF-AA0D-467E-ADC7-D45E59B6D0F4}"/>
              </a:ext>
            </a:extLst>
          </p:cNvPr>
          <p:cNvSpPr txBox="1"/>
          <p:nvPr/>
        </p:nvSpPr>
        <p:spPr>
          <a:xfrm>
            <a:off x="-7496" y="-20675"/>
            <a:ext cx="91651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>
              <a:defRPr sz="2300" b="1"/>
            </a:lvl1pPr>
          </a:lstStyle>
          <a:p>
            <a:pPr defTabSz="457200">
              <a:defRPr/>
            </a:pPr>
            <a:r>
              <a:rPr lang="pt-BR" sz="1600" dirty="0">
                <a:solidFill>
                  <a:srgbClr val="D34D03"/>
                </a:solidFill>
              </a:rPr>
              <a:t>EIXO 3</a:t>
            </a:r>
          </a:p>
          <a:p>
            <a:pPr defTabSz="457200">
              <a:defRPr/>
            </a:pPr>
            <a:r>
              <a:rPr lang="pt-BR" sz="2000" dirty="0"/>
              <a:t>ESTRATÉGIAS DE TRANSPARÊNCIA, CONTROLES DE EFETIVIDADE DAS POLÍTICAS PÚBLICAS E PARTICIPAÇÃO SOCIAL</a:t>
            </a:r>
            <a:endParaRPr lang="pt-BR" sz="3200" dirty="0"/>
          </a:p>
        </p:txBody>
      </p:sp>
      <p:pic>
        <p:nvPicPr>
          <p:cNvPr id="12" name="Imagem 11" descr="Uma imagem contendo planta, guarda-chuva&#10;&#10;Descrição gerada automaticamente">
            <a:extLst>
              <a:ext uri="{FF2B5EF4-FFF2-40B4-BE49-F238E27FC236}">
                <a16:creationId xmlns:a16="http://schemas.microsoft.com/office/drawing/2014/main" id="{01BF2EE1-16ED-4FD1-9200-1E859B251A0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 rot="13992235">
            <a:off x="192701" y="1238327"/>
            <a:ext cx="712594" cy="621257"/>
          </a:xfrm>
          <a:prstGeom prst="rect">
            <a:avLst/>
          </a:prstGeom>
        </p:spPr>
      </p:pic>
      <p:sp>
        <p:nvSpPr>
          <p:cNvPr id="9" name="Retângulo 8"/>
          <p:cNvSpPr/>
          <p:nvPr/>
        </p:nvSpPr>
        <p:spPr>
          <a:xfrm>
            <a:off x="1096364" y="1099593"/>
            <a:ext cx="6737451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000" b="1" dirty="0">
                <a:solidFill>
                  <a:srgbClr val="D34D03"/>
                </a:solidFill>
              </a:rPr>
              <a:t>3.1. </a:t>
            </a:r>
            <a:r>
              <a:rPr lang="pt-BR" sz="2000" dirty="0">
                <a:solidFill>
                  <a:prstClr val="black"/>
                </a:solidFill>
              </a:rPr>
              <a:t>Disponibilizar pasta "Fiscal Cidadão" no Portal da CGM, com espaço destinado para informações de interesse do controle social, informando índices constitucionais; Plano de Integridade; superávits financeiros e orçamentários do exercício anterior;  relatório de economicidade nas contratações (Placar da Economia); glossário sobre licitações, dados agregados como resultados, ex, pregões, dispensas, por secretaria,  entre outros.</a:t>
            </a:r>
          </a:p>
        </p:txBody>
      </p:sp>
      <p:pic>
        <p:nvPicPr>
          <p:cNvPr id="16" name="Imagem 15" descr="Imagem em preto e branco&#10;&#10;Descrição gerada automaticamente"/>
          <p:cNvPicPr/>
          <p:nvPr/>
        </p:nvPicPr>
        <p:blipFill rotWithShape="1">
          <a:blip r:embed="rId6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85" t="39598" r="7045" b="26589"/>
          <a:stretch/>
        </p:blipFill>
        <p:spPr bwMode="auto">
          <a:xfrm>
            <a:off x="7869863" y="1132764"/>
            <a:ext cx="4322137" cy="99908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7" name="CaixaDeTexto 16"/>
          <p:cNvSpPr txBox="1"/>
          <p:nvPr/>
        </p:nvSpPr>
        <p:spPr>
          <a:xfrm>
            <a:off x="7080269" y="1404932"/>
            <a:ext cx="62643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>
                <a:solidFill>
                  <a:schemeClr val="bg1"/>
                </a:solidFill>
              </a:rPr>
              <a:t>MACROFUNÇÃO: CONTROLE INTERNO	</a:t>
            </a:r>
            <a:endParaRPr lang="pt-BR" sz="1200" dirty="0">
              <a:solidFill>
                <a:schemeClr val="bg1"/>
              </a:solidFill>
            </a:endParaRPr>
          </a:p>
          <a:p>
            <a:pPr algn="ctr"/>
            <a:r>
              <a:rPr lang="pt-BR" sz="1200" b="1" dirty="0">
                <a:solidFill>
                  <a:schemeClr val="bg1"/>
                </a:solidFill>
              </a:rPr>
              <a:t>NÚCLEO: INTEGRIDADE (IR)</a:t>
            </a:r>
            <a:endParaRPr lang="pt-BR" sz="1200" dirty="0">
              <a:solidFill>
                <a:schemeClr val="bg1"/>
              </a:solidFill>
            </a:endParaRPr>
          </a:p>
          <a:p>
            <a:pPr algn="ctr"/>
            <a:endParaRPr lang="pt-BR" sz="1600" dirty="0"/>
          </a:p>
        </p:txBody>
      </p:sp>
      <p:sp>
        <p:nvSpPr>
          <p:cNvPr id="18" name="Caixa de Texto 2"/>
          <p:cNvSpPr txBox="1">
            <a:spLocks noChangeArrowheads="1"/>
          </p:cNvSpPr>
          <p:nvPr/>
        </p:nvSpPr>
        <p:spPr bwMode="auto">
          <a:xfrm>
            <a:off x="245660" y="4462233"/>
            <a:ext cx="11709779" cy="1187940"/>
          </a:xfrm>
          <a:prstGeom prst="rect">
            <a:avLst/>
          </a:prstGeom>
          <a:noFill/>
          <a:ln w="19050">
            <a:solidFill>
              <a:srgbClr val="D34D03"/>
            </a:solidFill>
            <a:prstDash val="lgDash"/>
            <a:miter lim="800000"/>
            <a:headEnd/>
            <a:tailEnd/>
          </a:ln>
        </p:spPr>
        <p:txBody>
          <a:bodyPr vert="horz" wrap="square" lIns="198000" tIns="190800" rIns="198000" bIns="190800" numCol="1" anchor="t" anchorCtr="0" compatLnSpc="1">
            <a:prstTxWarp prst="textNoShape">
              <a:avLst/>
            </a:prstTxWarp>
          </a:bodyPr>
          <a:lstStyle/>
          <a:p>
            <a:pPr algn="just"/>
            <a:r>
              <a:rPr lang="pt-BR" dirty="0">
                <a:solidFill>
                  <a:srgbClr val="D34D03"/>
                </a:solidFill>
              </a:rPr>
              <a:t>➯</a:t>
            </a:r>
            <a:r>
              <a:rPr lang="pt-BR" dirty="0">
                <a:solidFill>
                  <a:srgbClr val="39639D"/>
                </a:solidFill>
              </a:rPr>
              <a:t> </a:t>
            </a:r>
            <a:r>
              <a:rPr lang="pt-BR" dirty="0">
                <a:cs typeface="Arial" pitchFamily="34" charset="0"/>
              </a:rPr>
              <a:t>No Portal da CGM, há um banner “Fiscal Cidadão”, que disponibiliza informações acerca das Políticas Públicas e Participação Social como o Plano de Integridade, Superávits financeiros e orçamentários do exercício anterior; Relatório de Economicidade nas contratações (Placar da Economia).</a:t>
            </a:r>
          </a:p>
        </p:txBody>
      </p:sp>
      <p:sp>
        <p:nvSpPr>
          <p:cNvPr id="19" name="Retângulo 18"/>
          <p:cNvSpPr/>
          <p:nvPr/>
        </p:nvSpPr>
        <p:spPr>
          <a:xfrm>
            <a:off x="4960961" y="4090765"/>
            <a:ext cx="22041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dirty="0">
                <a:solidFill>
                  <a:srgbClr val="D34D03"/>
                </a:solidFill>
                <a:latin typeface="+mj-lt"/>
              </a:rPr>
              <a:t>SITUAÇÃO ATUAL</a:t>
            </a:r>
          </a:p>
        </p:txBody>
      </p:sp>
      <p:sp>
        <p:nvSpPr>
          <p:cNvPr id="20" name="Retângulo 19"/>
          <p:cNvSpPr/>
          <p:nvPr/>
        </p:nvSpPr>
        <p:spPr>
          <a:xfrm>
            <a:off x="4935941" y="6112881"/>
            <a:ext cx="228372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dirty="0">
                <a:solidFill>
                  <a:srgbClr val="D34D03"/>
                </a:solidFill>
                <a:latin typeface="+mj-lt"/>
              </a:rPr>
              <a:t>PROGRESSO </a:t>
            </a:r>
            <a:r>
              <a:rPr lang="pt-BR" sz="2000" b="1" u="sng" dirty="0">
                <a:solidFill>
                  <a:srgbClr val="D34D03"/>
                </a:solidFill>
                <a:latin typeface="+mj-lt"/>
              </a:rPr>
              <a:t>60%</a:t>
            </a:r>
          </a:p>
        </p:txBody>
      </p:sp>
    </p:spTree>
    <p:extLst>
      <p:ext uri="{BB962C8B-B14F-4D97-AF65-F5344CB8AC3E}">
        <p14:creationId xmlns:p14="http://schemas.microsoft.com/office/powerpoint/2010/main" val="323018251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ângulo 12"/>
          <p:cNvSpPr/>
          <p:nvPr/>
        </p:nvSpPr>
        <p:spPr>
          <a:xfrm>
            <a:off x="0" y="0"/>
            <a:ext cx="9144000" cy="92804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7" name="Imagem 6" descr="CONTROLADORIA-2.jpg"/>
          <p:cNvPicPr>
            <a:picLocks noChangeAspect="1"/>
          </p:cNvPicPr>
          <p:nvPr/>
        </p:nvPicPr>
        <p:blipFill>
          <a:blip r:embed="rId3" cstate="print"/>
          <a:srcRect l="31612" t="42388" r="23356" b="42289"/>
          <a:stretch>
            <a:fillRect/>
          </a:stretch>
        </p:blipFill>
        <p:spPr>
          <a:xfrm>
            <a:off x="9157648" y="105290"/>
            <a:ext cx="2969171" cy="714457"/>
          </a:xfrm>
          <a:prstGeom prst="rect">
            <a:avLst/>
          </a:prstGeom>
        </p:spPr>
      </p:pic>
      <p:sp>
        <p:nvSpPr>
          <p:cNvPr id="4" name="Retângulo 3">
            <a:extLst>
              <a:ext uri="{FF2B5EF4-FFF2-40B4-BE49-F238E27FC236}">
                <a16:creationId xmlns:a16="http://schemas.microsoft.com/office/drawing/2014/main" id="{ED97021D-F78A-4DA5-814E-2E4E1BC5EDCD}"/>
              </a:ext>
            </a:extLst>
          </p:cNvPr>
          <p:cNvSpPr/>
          <p:nvPr/>
        </p:nvSpPr>
        <p:spPr>
          <a:xfrm flipV="1">
            <a:off x="0" y="904885"/>
            <a:ext cx="12192000" cy="52914"/>
          </a:xfrm>
          <a:prstGeom prst="rect">
            <a:avLst/>
          </a:prstGeom>
          <a:solidFill>
            <a:srgbClr val="D34D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srgbClr val="39639D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595C92BF-AA0D-467E-ADC7-D45E59B6D0F4}"/>
              </a:ext>
            </a:extLst>
          </p:cNvPr>
          <p:cNvSpPr txBox="1"/>
          <p:nvPr/>
        </p:nvSpPr>
        <p:spPr>
          <a:xfrm>
            <a:off x="-7496" y="-20675"/>
            <a:ext cx="91651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>
              <a:defRPr sz="2300" b="1"/>
            </a:lvl1pPr>
          </a:lstStyle>
          <a:p>
            <a:pPr defTabSz="457200">
              <a:defRPr/>
            </a:pPr>
            <a:r>
              <a:rPr lang="pt-BR" sz="1600" dirty="0">
                <a:solidFill>
                  <a:srgbClr val="D34D03"/>
                </a:solidFill>
              </a:rPr>
              <a:t>EIXO 3</a:t>
            </a:r>
          </a:p>
          <a:p>
            <a:pPr defTabSz="457200">
              <a:defRPr/>
            </a:pPr>
            <a:r>
              <a:rPr lang="pt-BR" sz="2000" dirty="0"/>
              <a:t>ESTRATÉGIAS DE TRANSPARÊNCIA, CONTROLES DE EFETIVIDADE DAS POLÍTICAS PÚBLICAS E PARTICIPAÇÃO SOCIAL</a:t>
            </a:r>
            <a:endParaRPr lang="pt-BR" sz="3200" dirty="0"/>
          </a:p>
        </p:txBody>
      </p:sp>
      <p:pic>
        <p:nvPicPr>
          <p:cNvPr id="12" name="Imagem 11" descr="Uma imagem contendo planta, guarda-chuva&#10;&#10;Descrição gerada automaticamente">
            <a:extLst>
              <a:ext uri="{FF2B5EF4-FFF2-40B4-BE49-F238E27FC236}">
                <a16:creationId xmlns:a16="http://schemas.microsoft.com/office/drawing/2014/main" id="{01BF2EE1-16ED-4FD1-9200-1E859B251A0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 rot="13992235">
            <a:off x="568001" y="1279247"/>
            <a:ext cx="712594" cy="570075"/>
          </a:xfrm>
          <a:prstGeom prst="rect">
            <a:avLst/>
          </a:prstGeom>
        </p:spPr>
      </p:pic>
      <p:sp>
        <p:nvSpPr>
          <p:cNvPr id="9" name="Retângulo 8"/>
          <p:cNvSpPr/>
          <p:nvPr/>
        </p:nvSpPr>
        <p:spPr>
          <a:xfrm>
            <a:off x="1492156" y="1454441"/>
            <a:ext cx="542725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000" b="1" dirty="0">
                <a:solidFill>
                  <a:srgbClr val="D34D03"/>
                </a:solidFill>
              </a:rPr>
              <a:t>3.2. </a:t>
            </a:r>
            <a:r>
              <a:rPr lang="pt-BR" sz="2000" dirty="0">
                <a:solidFill>
                  <a:prstClr val="black"/>
                </a:solidFill>
              </a:rPr>
              <a:t>Patrocinar a implantação da Carta de Serviços ao Cidadão</a:t>
            </a:r>
          </a:p>
        </p:txBody>
      </p:sp>
      <p:pic>
        <p:nvPicPr>
          <p:cNvPr id="11" name="Imagem 10" descr="Imagem em preto e branco&#10;&#10;Descrição gerada automaticamente"/>
          <p:cNvPicPr/>
          <p:nvPr/>
        </p:nvPicPr>
        <p:blipFill rotWithShape="1">
          <a:blip r:embed="rId6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85" t="39598" r="7045" b="26589"/>
          <a:stretch/>
        </p:blipFill>
        <p:spPr bwMode="auto">
          <a:xfrm>
            <a:off x="7238035" y="1111212"/>
            <a:ext cx="4953965" cy="116904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CaixaDeTexto 13"/>
          <p:cNvSpPr txBox="1"/>
          <p:nvPr/>
        </p:nvSpPr>
        <p:spPr>
          <a:xfrm>
            <a:off x="6713357" y="1336692"/>
            <a:ext cx="626432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>
                <a:solidFill>
                  <a:schemeClr val="bg1"/>
                </a:solidFill>
              </a:rPr>
              <a:t>MACROFUNÇÃO: OUVIDORIA</a:t>
            </a:r>
            <a:endParaRPr lang="pt-BR" sz="1200" dirty="0">
              <a:solidFill>
                <a:schemeClr val="bg1"/>
              </a:solidFill>
            </a:endParaRPr>
          </a:p>
          <a:p>
            <a:pPr algn="ctr"/>
            <a:r>
              <a:rPr lang="pt-BR" sz="1200" b="1" dirty="0">
                <a:solidFill>
                  <a:schemeClr val="bg1"/>
                </a:solidFill>
              </a:rPr>
              <a:t>NÚCLEO: OUVIDORIA E INCREMENTO À</a:t>
            </a:r>
          </a:p>
          <a:p>
            <a:pPr algn="ctr"/>
            <a:r>
              <a:rPr lang="pt-BR" sz="1200" b="1" dirty="0">
                <a:solidFill>
                  <a:schemeClr val="bg1"/>
                </a:solidFill>
              </a:rPr>
              <a:t>TRANSPARÊNCIA (OIT)</a:t>
            </a:r>
          </a:p>
          <a:p>
            <a:pPr algn="ctr"/>
            <a:endParaRPr lang="pt-BR" sz="1200" dirty="0">
              <a:solidFill>
                <a:schemeClr val="bg1"/>
              </a:solidFill>
            </a:endParaRPr>
          </a:p>
          <a:p>
            <a:pPr algn="ctr"/>
            <a:endParaRPr lang="pt-BR" sz="1600" dirty="0"/>
          </a:p>
        </p:txBody>
      </p:sp>
      <p:sp>
        <p:nvSpPr>
          <p:cNvPr id="16" name="Caixa de Texto 2"/>
          <p:cNvSpPr txBox="1">
            <a:spLocks noChangeArrowheads="1"/>
          </p:cNvSpPr>
          <p:nvPr/>
        </p:nvSpPr>
        <p:spPr bwMode="auto">
          <a:xfrm>
            <a:off x="245660" y="3547816"/>
            <a:ext cx="11709779" cy="1222485"/>
          </a:xfrm>
          <a:prstGeom prst="rect">
            <a:avLst/>
          </a:prstGeom>
          <a:noFill/>
          <a:ln w="19050">
            <a:solidFill>
              <a:srgbClr val="D34D03"/>
            </a:solidFill>
            <a:prstDash val="lgDash"/>
            <a:miter lim="800000"/>
            <a:headEnd/>
            <a:tailEnd/>
          </a:ln>
        </p:spPr>
        <p:txBody>
          <a:bodyPr vert="horz" wrap="square" lIns="198000" tIns="190800" rIns="198000" bIns="190800" numCol="1" anchor="t" anchorCtr="0" compatLnSpc="1">
            <a:prstTxWarp prst="textNoShape">
              <a:avLst/>
            </a:prstTxWarp>
          </a:bodyPr>
          <a:lstStyle/>
          <a:p>
            <a:pPr lvl="0" algn="just" fontAlgn="base">
              <a:spcBef>
                <a:spcPct val="0"/>
              </a:spcBef>
              <a:spcAft>
                <a:spcPts val="1000"/>
              </a:spcAft>
            </a:pPr>
            <a:r>
              <a:rPr lang="pt-BR" dirty="0">
                <a:solidFill>
                  <a:srgbClr val="D34D03"/>
                </a:solidFill>
              </a:rPr>
              <a:t>➯ </a:t>
            </a:r>
            <a:r>
              <a:rPr lang="pt-BR" dirty="0">
                <a:cs typeface="Arial" pitchFamily="34" charset="0"/>
              </a:rPr>
              <a:t>Minuta da Carta de Serviços foi elaborada para a CGM, e está apta para edição. A Carta de Serviços será implementada em outros órgãos e entidades da administração direta e indireta que possuam Regimento Interno publicados.</a:t>
            </a:r>
          </a:p>
        </p:txBody>
      </p:sp>
      <p:sp>
        <p:nvSpPr>
          <p:cNvPr id="17" name="Retângulo 16"/>
          <p:cNvSpPr/>
          <p:nvPr/>
        </p:nvSpPr>
        <p:spPr>
          <a:xfrm>
            <a:off x="4960963" y="3176350"/>
            <a:ext cx="22041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dirty="0">
                <a:solidFill>
                  <a:srgbClr val="D34D03"/>
                </a:solidFill>
                <a:latin typeface="+mj-lt"/>
              </a:rPr>
              <a:t>SITUAÇÃO ATUAL</a:t>
            </a:r>
          </a:p>
        </p:txBody>
      </p:sp>
      <p:sp>
        <p:nvSpPr>
          <p:cNvPr id="18" name="Retângulo 17"/>
          <p:cNvSpPr/>
          <p:nvPr/>
        </p:nvSpPr>
        <p:spPr>
          <a:xfrm>
            <a:off x="4935941" y="6112881"/>
            <a:ext cx="228372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dirty="0">
                <a:solidFill>
                  <a:srgbClr val="D34D03"/>
                </a:solidFill>
                <a:latin typeface="+mj-lt"/>
              </a:rPr>
              <a:t>PROGRESSO </a:t>
            </a:r>
            <a:r>
              <a:rPr lang="pt-BR" sz="2000" b="1" u="sng" dirty="0">
                <a:solidFill>
                  <a:srgbClr val="D34D03"/>
                </a:solidFill>
                <a:latin typeface="+mj-lt"/>
              </a:rPr>
              <a:t>50%</a:t>
            </a:r>
          </a:p>
        </p:txBody>
      </p:sp>
    </p:spTree>
    <p:extLst>
      <p:ext uri="{BB962C8B-B14F-4D97-AF65-F5344CB8AC3E}">
        <p14:creationId xmlns:p14="http://schemas.microsoft.com/office/powerpoint/2010/main" val="323018251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ângulo 12"/>
          <p:cNvSpPr/>
          <p:nvPr/>
        </p:nvSpPr>
        <p:spPr>
          <a:xfrm>
            <a:off x="0" y="0"/>
            <a:ext cx="9144000" cy="92804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7" name="Imagem 6" descr="CONTROLADORIA-2.jpg"/>
          <p:cNvPicPr>
            <a:picLocks noChangeAspect="1"/>
          </p:cNvPicPr>
          <p:nvPr/>
        </p:nvPicPr>
        <p:blipFill>
          <a:blip r:embed="rId3" cstate="print"/>
          <a:srcRect l="31612" t="42388" r="23356" b="42289"/>
          <a:stretch>
            <a:fillRect/>
          </a:stretch>
        </p:blipFill>
        <p:spPr>
          <a:xfrm>
            <a:off x="9157648" y="105290"/>
            <a:ext cx="2969171" cy="714457"/>
          </a:xfrm>
          <a:prstGeom prst="rect">
            <a:avLst/>
          </a:prstGeom>
        </p:spPr>
      </p:pic>
      <p:sp>
        <p:nvSpPr>
          <p:cNvPr id="4" name="Retângulo 3">
            <a:extLst>
              <a:ext uri="{FF2B5EF4-FFF2-40B4-BE49-F238E27FC236}">
                <a16:creationId xmlns:a16="http://schemas.microsoft.com/office/drawing/2014/main" id="{ED97021D-F78A-4DA5-814E-2E4E1BC5EDCD}"/>
              </a:ext>
            </a:extLst>
          </p:cNvPr>
          <p:cNvSpPr/>
          <p:nvPr/>
        </p:nvSpPr>
        <p:spPr>
          <a:xfrm flipV="1">
            <a:off x="0" y="904885"/>
            <a:ext cx="12192000" cy="52914"/>
          </a:xfrm>
          <a:prstGeom prst="rect">
            <a:avLst/>
          </a:prstGeom>
          <a:solidFill>
            <a:srgbClr val="D34D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srgbClr val="39639D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9607826" y="1616765"/>
            <a:ext cx="25841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595C92BF-AA0D-467E-ADC7-D45E59B6D0F4}"/>
              </a:ext>
            </a:extLst>
          </p:cNvPr>
          <p:cNvSpPr txBox="1"/>
          <p:nvPr/>
        </p:nvSpPr>
        <p:spPr>
          <a:xfrm>
            <a:off x="-7496" y="-20675"/>
            <a:ext cx="91651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>
              <a:defRPr sz="2300" b="1"/>
            </a:lvl1pPr>
          </a:lstStyle>
          <a:p>
            <a:pPr defTabSz="457200">
              <a:defRPr/>
            </a:pPr>
            <a:r>
              <a:rPr lang="pt-BR" sz="1600" dirty="0">
                <a:solidFill>
                  <a:srgbClr val="D34D03"/>
                </a:solidFill>
              </a:rPr>
              <a:t>EIXO 3</a:t>
            </a:r>
          </a:p>
          <a:p>
            <a:pPr defTabSz="457200">
              <a:defRPr/>
            </a:pPr>
            <a:r>
              <a:rPr lang="pt-BR" sz="2000" dirty="0"/>
              <a:t>ESTRATÉGIAS DE TRANSPARÊNCIA, CONTROLES DE EFETIVIDADE DAS POLÍTICAS PÚBLICAS E PARTICIPAÇÃO SOCIAL</a:t>
            </a:r>
            <a:endParaRPr lang="pt-BR" sz="3200" dirty="0"/>
          </a:p>
        </p:txBody>
      </p:sp>
      <p:pic>
        <p:nvPicPr>
          <p:cNvPr id="12" name="Imagem 11" descr="Uma imagem contendo planta, guarda-chuva&#10;&#10;Descrição gerada automaticamente">
            <a:extLst>
              <a:ext uri="{FF2B5EF4-FFF2-40B4-BE49-F238E27FC236}">
                <a16:creationId xmlns:a16="http://schemas.microsoft.com/office/drawing/2014/main" id="{01BF2EE1-16ED-4FD1-9200-1E859B251A0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 rot="13992235">
            <a:off x="568001" y="1279247"/>
            <a:ext cx="712594" cy="570075"/>
          </a:xfrm>
          <a:prstGeom prst="rect">
            <a:avLst/>
          </a:prstGeom>
        </p:spPr>
      </p:pic>
      <p:sp>
        <p:nvSpPr>
          <p:cNvPr id="9" name="Retângulo 8"/>
          <p:cNvSpPr/>
          <p:nvPr/>
        </p:nvSpPr>
        <p:spPr>
          <a:xfrm>
            <a:off x="1492156" y="1277017"/>
            <a:ext cx="565927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000" b="1" dirty="0">
                <a:solidFill>
                  <a:srgbClr val="D34D03"/>
                </a:solidFill>
              </a:rPr>
              <a:t>3.3. </a:t>
            </a:r>
            <a:r>
              <a:rPr lang="pt-BR" sz="2000" dirty="0">
                <a:solidFill>
                  <a:prstClr val="black"/>
                </a:solidFill>
              </a:rPr>
              <a:t>Divulgar, monitorar e avaliar, quanto aos requisitos legais e aos compromissos formalizados, a Carta de Serviços ao Cidadão</a:t>
            </a:r>
          </a:p>
        </p:txBody>
      </p:sp>
      <p:sp>
        <p:nvSpPr>
          <p:cNvPr id="16" name="Caixa de Texto 2"/>
          <p:cNvSpPr txBox="1">
            <a:spLocks noChangeArrowheads="1"/>
          </p:cNvSpPr>
          <p:nvPr/>
        </p:nvSpPr>
        <p:spPr bwMode="auto">
          <a:xfrm>
            <a:off x="245660" y="3547817"/>
            <a:ext cx="11709779" cy="859168"/>
          </a:xfrm>
          <a:prstGeom prst="rect">
            <a:avLst/>
          </a:prstGeom>
          <a:noFill/>
          <a:ln w="19050">
            <a:solidFill>
              <a:srgbClr val="D34D03"/>
            </a:solidFill>
            <a:prstDash val="lgDash"/>
            <a:miter lim="800000"/>
            <a:headEnd/>
            <a:tailEnd/>
          </a:ln>
        </p:spPr>
        <p:txBody>
          <a:bodyPr vert="horz" wrap="square" lIns="198000" tIns="190800" rIns="198000" bIns="190800" numCol="1" anchor="t" anchorCtr="0" compatLnSpc="1">
            <a:prstTxWarp prst="textNoShape">
              <a:avLst/>
            </a:prstTxWarp>
          </a:bodyPr>
          <a:lstStyle/>
          <a:p>
            <a:pPr lvl="0" algn="just" fontAlgn="base">
              <a:spcBef>
                <a:spcPct val="0"/>
              </a:spcBef>
              <a:spcAft>
                <a:spcPts val="1000"/>
              </a:spcAft>
            </a:pPr>
            <a:r>
              <a:rPr lang="pt-BR" dirty="0">
                <a:solidFill>
                  <a:srgbClr val="D34D03"/>
                </a:solidFill>
              </a:rPr>
              <a:t>➯ </a:t>
            </a:r>
            <a:r>
              <a:rPr lang="pt-BR" dirty="0">
                <a:cs typeface="Arial" pitchFamily="34" charset="0"/>
              </a:rPr>
              <a:t>Sem andamento (aguardando publicação do Decreto de Regulamentação da Lei Federal de Proteção ao Usuário de Serviço Público).</a:t>
            </a:r>
          </a:p>
        </p:txBody>
      </p:sp>
      <p:sp>
        <p:nvSpPr>
          <p:cNvPr id="17" name="Retângulo 16"/>
          <p:cNvSpPr/>
          <p:nvPr/>
        </p:nvSpPr>
        <p:spPr>
          <a:xfrm>
            <a:off x="4960963" y="3176350"/>
            <a:ext cx="22041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dirty="0">
                <a:solidFill>
                  <a:srgbClr val="D34D03"/>
                </a:solidFill>
                <a:latin typeface="+mj-lt"/>
              </a:rPr>
              <a:t>SITUAÇÃO ATUAL</a:t>
            </a:r>
          </a:p>
        </p:txBody>
      </p:sp>
      <p:sp>
        <p:nvSpPr>
          <p:cNvPr id="18" name="Retângulo 17"/>
          <p:cNvSpPr/>
          <p:nvPr/>
        </p:nvSpPr>
        <p:spPr>
          <a:xfrm>
            <a:off x="4935941" y="6112881"/>
            <a:ext cx="228372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dirty="0">
                <a:solidFill>
                  <a:srgbClr val="D34D03"/>
                </a:solidFill>
                <a:latin typeface="+mj-lt"/>
              </a:rPr>
              <a:t>PROGRESSO </a:t>
            </a:r>
            <a:r>
              <a:rPr lang="pt-BR" sz="2000" b="1" u="sng" dirty="0">
                <a:solidFill>
                  <a:srgbClr val="D34D03"/>
                </a:solidFill>
                <a:latin typeface="+mj-lt"/>
              </a:rPr>
              <a:t>0%</a:t>
            </a:r>
          </a:p>
        </p:txBody>
      </p:sp>
      <p:pic>
        <p:nvPicPr>
          <p:cNvPr id="14" name="Imagem 13" descr="Imagem em preto e branco&#10;&#10;Descrição gerada automaticamente"/>
          <p:cNvPicPr/>
          <p:nvPr/>
        </p:nvPicPr>
        <p:blipFill rotWithShape="1">
          <a:blip r:embed="rId6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85" t="39598" r="7045" b="26589"/>
          <a:stretch/>
        </p:blipFill>
        <p:spPr bwMode="auto">
          <a:xfrm>
            <a:off x="7238035" y="1111212"/>
            <a:ext cx="4953965" cy="116904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9" name="CaixaDeTexto 18"/>
          <p:cNvSpPr txBox="1"/>
          <p:nvPr/>
        </p:nvSpPr>
        <p:spPr>
          <a:xfrm>
            <a:off x="6713357" y="1336692"/>
            <a:ext cx="626432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>
                <a:solidFill>
                  <a:schemeClr val="bg1"/>
                </a:solidFill>
              </a:rPr>
              <a:t>MACROFUNÇÃO: OUVIDORIA</a:t>
            </a:r>
            <a:endParaRPr lang="pt-BR" sz="1200" dirty="0">
              <a:solidFill>
                <a:schemeClr val="bg1"/>
              </a:solidFill>
            </a:endParaRPr>
          </a:p>
          <a:p>
            <a:pPr algn="ctr"/>
            <a:r>
              <a:rPr lang="pt-BR" sz="1200" b="1" dirty="0">
                <a:solidFill>
                  <a:schemeClr val="bg1"/>
                </a:solidFill>
              </a:rPr>
              <a:t>NÚCLEO: OUVIDORIA E INCREMENTO À</a:t>
            </a:r>
          </a:p>
          <a:p>
            <a:pPr algn="ctr"/>
            <a:r>
              <a:rPr lang="pt-BR" sz="1200" b="1" dirty="0">
                <a:solidFill>
                  <a:schemeClr val="bg1"/>
                </a:solidFill>
              </a:rPr>
              <a:t>TRANSPARÊNCIA (OIT)</a:t>
            </a:r>
          </a:p>
          <a:p>
            <a:pPr algn="ctr"/>
            <a:endParaRPr lang="pt-BR" sz="1200" dirty="0">
              <a:solidFill>
                <a:schemeClr val="bg1"/>
              </a:solidFill>
            </a:endParaRPr>
          </a:p>
          <a:p>
            <a:pPr algn="ctr"/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val="323018251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ângulo 12"/>
          <p:cNvSpPr/>
          <p:nvPr/>
        </p:nvSpPr>
        <p:spPr>
          <a:xfrm>
            <a:off x="0" y="0"/>
            <a:ext cx="9144000" cy="92804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7" name="Imagem 6" descr="CONTROLADORIA-2.jpg"/>
          <p:cNvPicPr>
            <a:picLocks noChangeAspect="1"/>
          </p:cNvPicPr>
          <p:nvPr/>
        </p:nvPicPr>
        <p:blipFill>
          <a:blip r:embed="rId3" cstate="print"/>
          <a:srcRect l="31612" t="42388" r="23356" b="42289"/>
          <a:stretch>
            <a:fillRect/>
          </a:stretch>
        </p:blipFill>
        <p:spPr>
          <a:xfrm>
            <a:off x="9157648" y="105290"/>
            <a:ext cx="2969171" cy="714457"/>
          </a:xfrm>
          <a:prstGeom prst="rect">
            <a:avLst/>
          </a:prstGeom>
        </p:spPr>
      </p:pic>
      <p:sp>
        <p:nvSpPr>
          <p:cNvPr id="4" name="Retângulo 3">
            <a:extLst>
              <a:ext uri="{FF2B5EF4-FFF2-40B4-BE49-F238E27FC236}">
                <a16:creationId xmlns:a16="http://schemas.microsoft.com/office/drawing/2014/main" id="{ED97021D-F78A-4DA5-814E-2E4E1BC5EDCD}"/>
              </a:ext>
            </a:extLst>
          </p:cNvPr>
          <p:cNvSpPr/>
          <p:nvPr/>
        </p:nvSpPr>
        <p:spPr>
          <a:xfrm flipV="1">
            <a:off x="0" y="904885"/>
            <a:ext cx="12192000" cy="52914"/>
          </a:xfrm>
          <a:prstGeom prst="rect">
            <a:avLst/>
          </a:prstGeom>
          <a:solidFill>
            <a:srgbClr val="D34D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srgbClr val="39639D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9607826" y="1616765"/>
            <a:ext cx="25841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595C92BF-AA0D-467E-ADC7-D45E59B6D0F4}"/>
              </a:ext>
            </a:extLst>
          </p:cNvPr>
          <p:cNvSpPr txBox="1"/>
          <p:nvPr/>
        </p:nvSpPr>
        <p:spPr>
          <a:xfrm>
            <a:off x="-7496" y="-20675"/>
            <a:ext cx="91651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>
              <a:defRPr sz="2300" b="1"/>
            </a:lvl1pPr>
          </a:lstStyle>
          <a:p>
            <a:pPr defTabSz="457200">
              <a:defRPr/>
            </a:pPr>
            <a:r>
              <a:rPr lang="pt-BR" sz="1600" dirty="0">
                <a:solidFill>
                  <a:srgbClr val="D34D03"/>
                </a:solidFill>
              </a:rPr>
              <a:t>EIXO 3</a:t>
            </a:r>
          </a:p>
          <a:p>
            <a:pPr defTabSz="457200">
              <a:defRPr/>
            </a:pPr>
            <a:r>
              <a:rPr lang="pt-BR" sz="2000" dirty="0"/>
              <a:t>ESTRATÉGIAS DE TRANSPARÊNCIA, CONTROLES DE EFETIVIDADE DAS POLÍTICAS PÚBLICAS E PARTICIPAÇÃO SOCIAL</a:t>
            </a:r>
            <a:endParaRPr lang="pt-BR" sz="3200" dirty="0"/>
          </a:p>
        </p:txBody>
      </p:sp>
      <p:pic>
        <p:nvPicPr>
          <p:cNvPr id="12" name="Imagem 11" descr="Uma imagem contendo planta, guarda-chuva&#10;&#10;Descrição gerada automaticamente">
            <a:extLst>
              <a:ext uri="{FF2B5EF4-FFF2-40B4-BE49-F238E27FC236}">
                <a16:creationId xmlns:a16="http://schemas.microsoft.com/office/drawing/2014/main" id="{01BF2EE1-16ED-4FD1-9200-1E859B251A0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 rot="13992235">
            <a:off x="568001" y="1279247"/>
            <a:ext cx="712594" cy="570075"/>
          </a:xfrm>
          <a:prstGeom prst="rect">
            <a:avLst/>
          </a:prstGeom>
        </p:spPr>
      </p:pic>
      <p:sp>
        <p:nvSpPr>
          <p:cNvPr id="9" name="Retângulo 8"/>
          <p:cNvSpPr/>
          <p:nvPr/>
        </p:nvSpPr>
        <p:spPr>
          <a:xfrm>
            <a:off x="1492156" y="1236073"/>
            <a:ext cx="615059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000" b="1" dirty="0">
                <a:solidFill>
                  <a:srgbClr val="D34D03"/>
                </a:solidFill>
              </a:rPr>
              <a:t>3.4. </a:t>
            </a:r>
            <a:r>
              <a:rPr lang="pt-BR" sz="2000" dirty="0">
                <a:solidFill>
                  <a:prstClr val="black"/>
                </a:solidFill>
              </a:rPr>
              <a:t>Promover atividades educativas sobre transparência, ética, cidadania e controle social voltadas ao público </a:t>
            </a:r>
            <a:r>
              <a:rPr lang="pt-BR" sz="2000" dirty="0" err="1">
                <a:solidFill>
                  <a:prstClr val="black"/>
                </a:solidFill>
              </a:rPr>
              <a:t>infantojuvenil</a:t>
            </a:r>
            <a:endParaRPr lang="pt-BR" sz="2000" dirty="0">
              <a:solidFill>
                <a:prstClr val="black"/>
              </a:solidFill>
            </a:endParaRPr>
          </a:p>
        </p:txBody>
      </p:sp>
      <p:pic>
        <p:nvPicPr>
          <p:cNvPr id="10" name="Imagem 9" descr="Imagem em preto e branco&#10;&#10;Descrição gerada automaticamente"/>
          <p:cNvPicPr/>
          <p:nvPr/>
        </p:nvPicPr>
        <p:blipFill rotWithShape="1">
          <a:blip r:embed="rId6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85" t="39598" r="7045" b="26589"/>
          <a:stretch/>
        </p:blipFill>
        <p:spPr bwMode="auto">
          <a:xfrm>
            <a:off x="7869863" y="1132764"/>
            <a:ext cx="4322137" cy="99908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1" name="CaixaDeTexto 10"/>
          <p:cNvSpPr txBox="1"/>
          <p:nvPr/>
        </p:nvSpPr>
        <p:spPr>
          <a:xfrm>
            <a:off x="7053765" y="1378428"/>
            <a:ext cx="62643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>
                <a:solidFill>
                  <a:schemeClr val="bg1"/>
                </a:solidFill>
              </a:rPr>
              <a:t>MACROFUNÇÃO: CONTROLE INTERNO	</a:t>
            </a:r>
            <a:endParaRPr lang="pt-BR" sz="1200" dirty="0">
              <a:solidFill>
                <a:schemeClr val="bg1"/>
              </a:solidFill>
            </a:endParaRPr>
          </a:p>
          <a:p>
            <a:pPr algn="ctr"/>
            <a:r>
              <a:rPr lang="pt-BR" sz="1200" b="1" dirty="0">
                <a:solidFill>
                  <a:schemeClr val="bg1"/>
                </a:solidFill>
              </a:rPr>
              <a:t>NÚCLEO: INTEGRIDADE (IR)</a:t>
            </a:r>
            <a:endParaRPr lang="pt-BR" sz="1200" dirty="0">
              <a:solidFill>
                <a:schemeClr val="bg1"/>
              </a:solidFill>
            </a:endParaRPr>
          </a:p>
          <a:p>
            <a:pPr algn="ctr"/>
            <a:endParaRPr lang="pt-BR" sz="1600" dirty="0"/>
          </a:p>
        </p:txBody>
      </p:sp>
      <p:sp>
        <p:nvSpPr>
          <p:cNvPr id="16" name="Caixa de Texto 2"/>
          <p:cNvSpPr txBox="1">
            <a:spLocks noChangeArrowheads="1"/>
          </p:cNvSpPr>
          <p:nvPr/>
        </p:nvSpPr>
        <p:spPr bwMode="auto">
          <a:xfrm>
            <a:off x="208128" y="3576459"/>
            <a:ext cx="11709779" cy="1046275"/>
          </a:xfrm>
          <a:prstGeom prst="rect">
            <a:avLst/>
          </a:prstGeom>
          <a:noFill/>
          <a:ln w="19050">
            <a:solidFill>
              <a:srgbClr val="D34D03"/>
            </a:solidFill>
            <a:prstDash val="lgDash"/>
            <a:miter lim="800000"/>
            <a:headEnd/>
            <a:tailEnd/>
          </a:ln>
        </p:spPr>
        <p:txBody>
          <a:bodyPr vert="horz" wrap="square" lIns="198000" tIns="190800" rIns="198000" bIns="190800" numCol="1" anchor="t" anchorCtr="0" compatLnSpc="1">
            <a:prstTxWarp prst="textNoShape">
              <a:avLst/>
            </a:prstTxWarp>
          </a:bodyPr>
          <a:lstStyle/>
          <a:p>
            <a:pPr lvl="0" algn="just" fontAlgn="base">
              <a:spcBef>
                <a:spcPct val="0"/>
              </a:spcBef>
              <a:spcAft>
                <a:spcPts val="1000"/>
              </a:spcAft>
            </a:pPr>
            <a:r>
              <a:rPr lang="pt-BR" dirty="0">
                <a:solidFill>
                  <a:srgbClr val="D34D03"/>
                </a:solidFill>
              </a:rPr>
              <a:t>➯ </a:t>
            </a:r>
            <a:r>
              <a:rPr lang="pt-BR" dirty="0">
                <a:cs typeface="Arial" pitchFamily="34" charset="0"/>
              </a:rPr>
              <a:t>Sem andamento. A última Jornada Técnica foi realizada em 2018 e em face ao momento crítico de Pandemia instaurado em âmbito mundial, o prosseguimento com essas atividades estão suspensas.</a:t>
            </a:r>
          </a:p>
          <a:p>
            <a:pPr lvl="0" algn="just" fontAlgn="base">
              <a:spcBef>
                <a:spcPct val="0"/>
              </a:spcBef>
              <a:spcAft>
                <a:spcPts val="1000"/>
              </a:spcAft>
            </a:pPr>
            <a:endParaRPr lang="pt-BR" dirty="0">
              <a:cs typeface="Arial" pitchFamily="34" charset="0"/>
            </a:endParaRPr>
          </a:p>
        </p:txBody>
      </p:sp>
      <p:sp>
        <p:nvSpPr>
          <p:cNvPr id="17" name="Retângulo 16"/>
          <p:cNvSpPr/>
          <p:nvPr/>
        </p:nvSpPr>
        <p:spPr>
          <a:xfrm>
            <a:off x="4960963" y="3176350"/>
            <a:ext cx="22041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dirty="0">
                <a:solidFill>
                  <a:srgbClr val="D34D03"/>
                </a:solidFill>
                <a:latin typeface="+mj-lt"/>
              </a:rPr>
              <a:t>SITUAÇÃO ATUAL</a:t>
            </a:r>
          </a:p>
        </p:txBody>
      </p:sp>
      <p:sp>
        <p:nvSpPr>
          <p:cNvPr id="18" name="Retângulo 17"/>
          <p:cNvSpPr/>
          <p:nvPr/>
        </p:nvSpPr>
        <p:spPr>
          <a:xfrm>
            <a:off x="4935941" y="6112881"/>
            <a:ext cx="228372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dirty="0">
                <a:solidFill>
                  <a:srgbClr val="D34D03"/>
                </a:solidFill>
                <a:latin typeface="+mj-lt"/>
              </a:rPr>
              <a:t>PROGRESSO </a:t>
            </a:r>
            <a:r>
              <a:rPr lang="pt-BR" sz="2000" b="1" u="sng" dirty="0">
                <a:solidFill>
                  <a:srgbClr val="D34D03"/>
                </a:solidFill>
                <a:latin typeface="+mj-lt"/>
              </a:rPr>
              <a:t>0%</a:t>
            </a:r>
          </a:p>
        </p:txBody>
      </p:sp>
    </p:spTree>
    <p:extLst>
      <p:ext uri="{BB962C8B-B14F-4D97-AF65-F5344CB8AC3E}">
        <p14:creationId xmlns:p14="http://schemas.microsoft.com/office/powerpoint/2010/main" val="323018251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ângulo 12"/>
          <p:cNvSpPr/>
          <p:nvPr/>
        </p:nvSpPr>
        <p:spPr>
          <a:xfrm>
            <a:off x="0" y="0"/>
            <a:ext cx="9144000" cy="92804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7" name="Imagem 6" descr="CONTROLADORIA-2.jpg"/>
          <p:cNvPicPr>
            <a:picLocks noChangeAspect="1"/>
          </p:cNvPicPr>
          <p:nvPr/>
        </p:nvPicPr>
        <p:blipFill>
          <a:blip r:embed="rId3" cstate="print"/>
          <a:srcRect l="31612" t="42388" r="23356" b="42289"/>
          <a:stretch>
            <a:fillRect/>
          </a:stretch>
        </p:blipFill>
        <p:spPr>
          <a:xfrm>
            <a:off x="9157648" y="105290"/>
            <a:ext cx="2969171" cy="714457"/>
          </a:xfrm>
          <a:prstGeom prst="rect">
            <a:avLst/>
          </a:prstGeom>
        </p:spPr>
      </p:pic>
      <p:sp>
        <p:nvSpPr>
          <p:cNvPr id="4" name="Retângulo 3">
            <a:extLst>
              <a:ext uri="{FF2B5EF4-FFF2-40B4-BE49-F238E27FC236}">
                <a16:creationId xmlns:a16="http://schemas.microsoft.com/office/drawing/2014/main" id="{ED97021D-F78A-4DA5-814E-2E4E1BC5EDCD}"/>
              </a:ext>
            </a:extLst>
          </p:cNvPr>
          <p:cNvSpPr/>
          <p:nvPr/>
        </p:nvSpPr>
        <p:spPr>
          <a:xfrm flipV="1">
            <a:off x="0" y="904885"/>
            <a:ext cx="12192000" cy="52914"/>
          </a:xfrm>
          <a:prstGeom prst="rect">
            <a:avLst/>
          </a:prstGeom>
          <a:solidFill>
            <a:srgbClr val="D34D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srgbClr val="39639D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9607826" y="1616765"/>
            <a:ext cx="25841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595C92BF-AA0D-467E-ADC7-D45E59B6D0F4}"/>
              </a:ext>
            </a:extLst>
          </p:cNvPr>
          <p:cNvSpPr txBox="1"/>
          <p:nvPr/>
        </p:nvSpPr>
        <p:spPr>
          <a:xfrm>
            <a:off x="-7496" y="-20675"/>
            <a:ext cx="91651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>
              <a:defRPr sz="2300" b="1"/>
            </a:lvl1pPr>
          </a:lstStyle>
          <a:p>
            <a:pPr defTabSz="457200">
              <a:defRPr/>
            </a:pPr>
            <a:r>
              <a:rPr lang="pt-BR" sz="1600" dirty="0">
                <a:solidFill>
                  <a:srgbClr val="D34D03"/>
                </a:solidFill>
              </a:rPr>
              <a:t>EIXO 3</a:t>
            </a:r>
          </a:p>
          <a:p>
            <a:pPr defTabSz="457200">
              <a:defRPr/>
            </a:pPr>
            <a:r>
              <a:rPr lang="pt-BR" sz="2000" dirty="0"/>
              <a:t>ESTRATÉGIAS DE TRANSPARÊNCIA, CONTROLES DE EFETIVIDADE DAS POLÍTICAS PÚBLICAS E PARTICIPAÇÃO SOCIAL</a:t>
            </a:r>
            <a:endParaRPr lang="pt-BR" sz="3200" dirty="0"/>
          </a:p>
        </p:txBody>
      </p:sp>
      <p:pic>
        <p:nvPicPr>
          <p:cNvPr id="12" name="Imagem 11" descr="Uma imagem contendo planta, guarda-chuva&#10;&#10;Descrição gerada automaticamente">
            <a:extLst>
              <a:ext uri="{FF2B5EF4-FFF2-40B4-BE49-F238E27FC236}">
                <a16:creationId xmlns:a16="http://schemas.microsoft.com/office/drawing/2014/main" id="{01BF2EE1-16ED-4FD1-9200-1E859B251A0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 rot="13992235">
            <a:off x="568001" y="1279247"/>
            <a:ext cx="712594" cy="570075"/>
          </a:xfrm>
          <a:prstGeom prst="rect">
            <a:avLst/>
          </a:prstGeom>
        </p:spPr>
      </p:pic>
      <p:sp>
        <p:nvSpPr>
          <p:cNvPr id="9" name="Retângulo 8"/>
          <p:cNvSpPr/>
          <p:nvPr/>
        </p:nvSpPr>
        <p:spPr>
          <a:xfrm>
            <a:off x="1492157" y="1222425"/>
            <a:ext cx="560468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000" b="1" dirty="0">
                <a:solidFill>
                  <a:srgbClr val="D34D03"/>
                </a:solidFill>
              </a:rPr>
              <a:t>3.5. </a:t>
            </a:r>
            <a:r>
              <a:rPr lang="pt-BR" sz="2000" dirty="0">
                <a:solidFill>
                  <a:prstClr val="black"/>
                </a:solidFill>
              </a:rPr>
              <a:t>Monitorar e avaliar o desempenho de ouvidoria ou de outros serviços abertos à sociedade</a:t>
            </a:r>
          </a:p>
        </p:txBody>
      </p:sp>
      <p:sp>
        <p:nvSpPr>
          <p:cNvPr id="16" name="Caixa de Texto 2"/>
          <p:cNvSpPr txBox="1">
            <a:spLocks noChangeArrowheads="1"/>
          </p:cNvSpPr>
          <p:nvPr/>
        </p:nvSpPr>
        <p:spPr bwMode="auto">
          <a:xfrm>
            <a:off x="245660" y="3493224"/>
            <a:ext cx="11709779" cy="887705"/>
          </a:xfrm>
          <a:prstGeom prst="rect">
            <a:avLst/>
          </a:prstGeom>
          <a:noFill/>
          <a:ln w="19050">
            <a:solidFill>
              <a:srgbClr val="D34D03"/>
            </a:solidFill>
            <a:prstDash val="lgDash"/>
            <a:miter lim="800000"/>
            <a:headEnd/>
            <a:tailEnd/>
          </a:ln>
        </p:spPr>
        <p:txBody>
          <a:bodyPr vert="horz" wrap="square" lIns="198000" tIns="190800" rIns="198000" bIns="190800" numCol="1" anchor="t" anchorCtr="0" compatLnSpc="1">
            <a:prstTxWarp prst="textNoShape">
              <a:avLst/>
            </a:prstTxWarp>
          </a:bodyPr>
          <a:lstStyle/>
          <a:p>
            <a:pPr lvl="0" algn="just" fontAlgn="base">
              <a:spcBef>
                <a:spcPct val="0"/>
              </a:spcBef>
              <a:spcAft>
                <a:spcPts val="1000"/>
              </a:spcAft>
            </a:pPr>
            <a:r>
              <a:rPr lang="pt-BR" dirty="0">
                <a:solidFill>
                  <a:srgbClr val="D34D03"/>
                </a:solidFill>
              </a:rPr>
              <a:t>➯ </a:t>
            </a:r>
            <a:r>
              <a:rPr lang="pt-BR" dirty="0">
                <a:cs typeface="Arial" pitchFamily="34" charset="0"/>
              </a:rPr>
              <a:t>Realização de relatórios com as pendências de cada órgão e entidade, possibilitando o monitoramento das manifestações em aberto. Aguardando o final do exercício para avaliação do desempenho.</a:t>
            </a:r>
          </a:p>
        </p:txBody>
      </p:sp>
      <p:sp>
        <p:nvSpPr>
          <p:cNvPr id="17" name="Retângulo 16"/>
          <p:cNvSpPr/>
          <p:nvPr/>
        </p:nvSpPr>
        <p:spPr>
          <a:xfrm>
            <a:off x="4960963" y="3121758"/>
            <a:ext cx="22041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dirty="0">
                <a:solidFill>
                  <a:srgbClr val="D34D03"/>
                </a:solidFill>
                <a:latin typeface="+mj-lt"/>
              </a:rPr>
              <a:t>SITUAÇÃO ATUAL</a:t>
            </a:r>
          </a:p>
        </p:txBody>
      </p:sp>
      <p:sp>
        <p:nvSpPr>
          <p:cNvPr id="18" name="Retângulo 17"/>
          <p:cNvSpPr/>
          <p:nvPr/>
        </p:nvSpPr>
        <p:spPr>
          <a:xfrm>
            <a:off x="4935941" y="6112881"/>
            <a:ext cx="228372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dirty="0">
                <a:solidFill>
                  <a:srgbClr val="D34D03"/>
                </a:solidFill>
                <a:latin typeface="+mj-lt"/>
              </a:rPr>
              <a:t>PROGRESSO </a:t>
            </a:r>
            <a:r>
              <a:rPr lang="pt-BR" sz="2000" b="1" u="sng" dirty="0">
                <a:solidFill>
                  <a:srgbClr val="D34D03"/>
                </a:solidFill>
                <a:latin typeface="+mj-lt"/>
              </a:rPr>
              <a:t>70%</a:t>
            </a:r>
          </a:p>
        </p:txBody>
      </p:sp>
      <p:pic>
        <p:nvPicPr>
          <p:cNvPr id="19" name="Imagem 18" descr="Imagem em preto e branco&#10;&#10;Descrição gerada automaticamente"/>
          <p:cNvPicPr/>
          <p:nvPr/>
        </p:nvPicPr>
        <p:blipFill rotWithShape="1">
          <a:blip r:embed="rId6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85" t="39598" r="7045" b="26589"/>
          <a:stretch/>
        </p:blipFill>
        <p:spPr bwMode="auto">
          <a:xfrm>
            <a:off x="7238035" y="1111212"/>
            <a:ext cx="4953965" cy="116904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0" name="CaixaDeTexto 19"/>
          <p:cNvSpPr txBox="1"/>
          <p:nvPr/>
        </p:nvSpPr>
        <p:spPr>
          <a:xfrm>
            <a:off x="6713357" y="1336692"/>
            <a:ext cx="626432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>
                <a:solidFill>
                  <a:schemeClr val="bg1"/>
                </a:solidFill>
              </a:rPr>
              <a:t>MACROFUNÇÃO: OUVIDORIA</a:t>
            </a:r>
            <a:endParaRPr lang="pt-BR" sz="1200" dirty="0">
              <a:solidFill>
                <a:schemeClr val="bg1"/>
              </a:solidFill>
            </a:endParaRPr>
          </a:p>
          <a:p>
            <a:pPr algn="ctr"/>
            <a:r>
              <a:rPr lang="pt-BR" sz="1200" b="1" dirty="0">
                <a:solidFill>
                  <a:schemeClr val="bg1"/>
                </a:solidFill>
              </a:rPr>
              <a:t>NÚCLEO: OUVIDORIA E INCREMENTO À</a:t>
            </a:r>
          </a:p>
          <a:p>
            <a:pPr algn="ctr"/>
            <a:r>
              <a:rPr lang="pt-BR" sz="1200" b="1" dirty="0">
                <a:solidFill>
                  <a:schemeClr val="bg1"/>
                </a:solidFill>
              </a:rPr>
              <a:t>TRANSPARÊNCIA (OIT)</a:t>
            </a:r>
          </a:p>
          <a:p>
            <a:pPr algn="ctr"/>
            <a:endParaRPr lang="pt-BR" sz="1200" dirty="0">
              <a:solidFill>
                <a:schemeClr val="bg1"/>
              </a:solidFill>
            </a:endParaRPr>
          </a:p>
          <a:p>
            <a:pPr algn="ctr"/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val="323018251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ângulo 12"/>
          <p:cNvSpPr/>
          <p:nvPr/>
        </p:nvSpPr>
        <p:spPr>
          <a:xfrm>
            <a:off x="0" y="0"/>
            <a:ext cx="9144000" cy="92804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7" name="Imagem 6" descr="CONTROLADORIA-2.jpg"/>
          <p:cNvPicPr>
            <a:picLocks noChangeAspect="1"/>
          </p:cNvPicPr>
          <p:nvPr/>
        </p:nvPicPr>
        <p:blipFill>
          <a:blip r:embed="rId3" cstate="print"/>
          <a:srcRect l="31612" t="42388" r="23356" b="42289"/>
          <a:stretch>
            <a:fillRect/>
          </a:stretch>
        </p:blipFill>
        <p:spPr>
          <a:xfrm>
            <a:off x="9157648" y="105290"/>
            <a:ext cx="2969171" cy="714457"/>
          </a:xfrm>
          <a:prstGeom prst="rect">
            <a:avLst/>
          </a:prstGeom>
        </p:spPr>
      </p:pic>
      <p:sp>
        <p:nvSpPr>
          <p:cNvPr id="4" name="Retângulo 3">
            <a:extLst>
              <a:ext uri="{FF2B5EF4-FFF2-40B4-BE49-F238E27FC236}">
                <a16:creationId xmlns:a16="http://schemas.microsoft.com/office/drawing/2014/main" id="{ED97021D-F78A-4DA5-814E-2E4E1BC5EDCD}"/>
              </a:ext>
            </a:extLst>
          </p:cNvPr>
          <p:cNvSpPr/>
          <p:nvPr/>
        </p:nvSpPr>
        <p:spPr>
          <a:xfrm flipV="1">
            <a:off x="0" y="904885"/>
            <a:ext cx="12192000" cy="52914"/>
          </a:xfrm>
          <a:prstGeom prst="rect">
            <a:avLst/>
          </a:prstGeom>
          <a:solidFill>
            <a:srgbClr val="D34D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srgbClr val="39639D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9607826" y="1616765"/>
            <a:ext cx="25841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595C92BF-AA0D-467E-ADC7-D45E59B6D0F4}"/>
              </a:ext>
            </a:extLst>
          </p:cNvPr>
          <p:cNvSpPr txBox="1"/>
          <p:nvPr/>
        </p:nvSpPr>
        <p:spPr>
          <a:xfrm>
            <a:off x="-7496" y="-20675"/>
            <a:ext cx="91651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>
              <a:defRPr sz="2300" b="1"/>
            </a:lvl1pPr>
          </a:lstStyle>
          <a:p>
            <a:pPr defTabSz="457200">
              <a:defRPr/>
            </a:pPr>
            <a:r>
              <a:rPr lang="pt-BR" sz="1600" dirty="0">
                <a:solidFill>
                  <a:srgbClr val="D34D03"/>
                </a:solidFill>
              </a:rPr>
              <a:t>EIXO 3</a:t>
            </a:r>
          </a:p>
          <a:p>
            <a:pPr defTabSz="457200">
              <a:defRPr/>
            </a:pPr>
            <a:r>
              <a:rPr lang="pt-BR" sz="2000" dirty="0"/>
              <a:t>ESTRATÉGIAS DE TRANSPARÊNCIA, CONTROLES DE EFETIVIDADE DAS POLÍTICAS PÚBLICAS E PARTICIPAÇÃO SOCIAL</a:t>
            </a:r>
            <a:endParaRPr lang="pt-BR" sz="3200" dirty="0"/>
          </a:p>
        </p:txBody>
      </p:sp>
      <p:pic>
        <p:nvPicPr>
          <p:cNvPr id="12" name="Imagem 11" descr="Uma imagem contendo planta, guarda-chuva&#10;&#10;Descrição gerada automaticamente">
            <a:extLst>
              <a:ext uri="{FF2B5EF4-FFF2-40B4-BE49-F238E27FC236}">
                <a16:creationId xmlns:a16="http://schemas.microsoft.com/office/drawing/2014/main" id="{01BF2EE1-16ED-4FD1-9200-1E859B251A0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 rot="13992235">
            <a:off x="568001" y="1279247"/>
            <a:ext cx="712594" cy="570075"/>
          </a:xfrm>
          <a:prstGeom prst="rect">
            <a:avLst/>
          </a:prstGeom>
        </p:spPr>
      </p:pic>
      <p:sp>
        <p:nvSpPr>
          <p:cNvPr id="9" name="Retângulo 8"/>
          <p:cNvSpPr/>
          <p:nvPr/>
        </p:nvSpPr>
        <p:spPr>
          <a:xfrm>
            <a:off x="1492156" y="1236073"/>
            <a:ext cx="549549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000" b="1" dirty="0">
                <a:solidFill>
                  <a:srgbClr val="D34D03"/>
                </a:solidFill>
              </a:rPr>
              <a:t>3.6. </a:t>
            </a:r>
            <a:r>
              <a:rPr lang="pt-BR" sz="2000" dirty="0">
                <a:solidFill>
                  <a:prstClr val="black"/>
                </a:solidFill>
              </a:rPr>
              <a:t>Incorporar os resultados das solicitações, reclamações, sugestões, denúncias e elogios aos processos </a:t>
            </a:r>
            <a:r>
              <a:rPr lang="pt-BR" sz="2000" dirty="0" err="1">
                <a:solidFill>
                  <a:prstClr val="black"/>
                </a:solidFill>
              </a:rPr>
              <a:t>finalísticos</a:t>
            </a:r>
            <a:r>
              <a:rPr lang="pt-BR" sz="2000" dirty="0">
                <a:solidFill>
                  <a:prstClr val="black"/>
                </a:solidFill>
              </a:rPr>
              <a:t> e de apoio</a:t>
            </a:r>
          </a:p>
        </p:txBody>
      </p:sp>
      <p:sp>
        <p:nvSpPr>
          <p:cNvPr id="16" name="Caixa de Texto 2"/>
          <p:cNvSpPr txBox="1">
            <a:spLocks noChangeArrowheads="1"/>
          </p:cNvSpPr>
          <p:nvPr/>
        </p:nvSpPr>
        <p:spPr bwMode="auto">
          <a:xfrm>
            <a:off x="245660" y="3547816"/>
            <a:ext cx="11709779" cy="912083"/>
          </a:xfrm>
          <a:prstGeom prst="rect">
            <a:avLst/>
          </a:prstGeom>
          <a:noFill/>
          <a:ln w="19050">
            <a:solidFill>
              <a:srgbClr val="D34D03"/>
            </a:solidFill>
            <a:prstDash val="lgDash"/>
            <a:miter lim="800000"/>
            <a:headEnd/>
            <a:tailEnd/>
          </a:ln>
        </p:spPr>
        <p:txBody>
          <a:bodyPr vert="horz" wrap="square" lIns="198000" tIns="190800" rIns="198000" bIns="190800" numCol="1" anchor="t" anchorCtr="0" compatLnSpc="1">
            <a:prstTxWarp prst="textNoShape">
              <a:avLst/>
            </a:prstTxWarp>
          </a:bodyPr>
          <a:lstStyle/>
          <a:p>
            <a:pPr lvl="0" algn="just" fontAlgn="base">
              <a:spcBef>
                <a:spcPct val="0"/>
              </a:spcBef>
              <a:spcAft>
                <a:spcPts val="1000"/>
              </a:spcAft>
            </a:pPr>
            <a:r>
              <a:rPr lang="pt-BR" dirty="0">
                <a:solidFill>
                  <a:srgbClr val="D34D03"/>
                </a:solidFill>
              </a:rPr>
              <a:t>➯ </a:t>
            </a:r>
            <a:r>
              <a:rPr lang="pt-BR" dirty="0">
                <a:cs typeface="Arial" pitchFamily="34" charset="0"/>
              </a:rPr>
              <a:t>As manifestações oriundas dos canais de ouvidoria estão integradas aos processos finalísticos e de apoio das áreas de consulta e análise processual e auditoria.</a:t>
            </a:r>
          </a:p>
        </p:txBody>
      </p:sp>
      <p:sp>
        <p:nvSpPr>
          <p:cNvPr id="17" name="Retângulo 16"/>
          <p:cNvSpPr/>
          <p:nvPr/>
        </p:nvSpPr>
        <p:spPr>
          <a:xfrm>
            <a:off x="4960963" y="3176350"/>
            <a:ext cx="22041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dirty="0">
                <a:solidFill>
                  <a:srgbClr val="D34D03"/>
                </a:solidFill>
                <a:latin typeface="+mj-lt"/>
              </a:rPr>
              <a:t>SITUAÇÃO ATUAL</a:t>
            </a:r>
          </a:p>
        </p:txBody>
      </p:sp>
      <p:sp>
        <p:nvSpPr>
          <p:cNvPr id="18" name="Retângulo 17"/>
          <p:cNvSpPr/>
          <p:nvPr/>
        </p:nvSpPr>
        <p:spPr>
          <a:xfrm>
            <a:off x="4935941" y="6112881"/>
            <a:ext cx="228372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dirty="0">
                <a:solidFill>
                  <a:srgbClr val="D34D03"/>
                </a:solidFill>
                <a:latin typeface="+mj-lt"/>
              </a:rPr>
              <a:t>PROGRESSO </a:t>
            </a:r>
            <a:r>
              <a:rPr lang="pt-BR" sz="2000" b="1" u="sng" dirty="0">
                <a:solidFill>
                  <a:srgbClr val="D34D03"/>
                </a:solidFill>
                <a:latin typeface="+mj-lt"/>
              </a:rPr>
              <a:t>100%</a:t>
            </a:r>
          </a:p>
        </p:txBody>
      </p:sp>
      <p:pic>
        <p:nvPicPr>
          <p:cNvPr id="14" name="Imagem 13" descr="Imagem em preto e branco&#10;&#10;Descrição gerada automaticamente"/>
          <p:cNvPicPr/>
          <p:nvPr/>
        </p:nvPicPr>
        <p:blipFill rotWithShape="1">
          <a:blip r:embed="rId6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85" t="39598" r="7045" b="26589"/>
          <a:stretch/>
        </p:blipFill>
        <p:spPr bwMode="auto">
          <a:xfrm>
            <a:off x="7238035" y="1111212"/>
            <a:ext cx="4953965" cy="116904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9" name="CaixaDeTexto 18"/>
          <p:cNvSpPr txBox="1"/>
          <p:nvPr/>
        </p:nvSpPr>
        <p:spPr>
          <a:xfrm>
            <a:off x="6713357" y="1336692"/>
            <a:ext cx="626432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>
                <a:solidFill>
                  <a:schemeClr val="bg1"/>
                </a:solidFill>
              </a:rPr>
              <a:t>MACROFUNÇÃO: OUVIDORIA</a:t>
            </a:r>
            <a:endParaRPr lang="pt-BR" sz="1200" dirty="0">
              <a:solidFill>
                <a:schemeClr val="bg1"/>
              </a:solidFill>
            </a:endParaRPr>
          </a:p>
          <a:p>
            <a:pPr algn="ctr"/>
            <a:r>
              <a:rPr lang="pt-BR" sz="1200" b="1" dirty="0">
                <a:solidFill>
                  <a:schemeClr val="bg1"/>
                </a:solidFill>
              </a:rPr>
              <a:t>NÚCLEO: OUVIDORIA E INCREMENTO À</a:t>
            </a:r>
          </a:p>
          <a:p>
            <a:pPr algn="ctr"/>
            <a:r>
              <a:rPr lang="pt-BR" sz="1200" b="1" dirty="0">
                <a:solidFill>
                  <a:schemeClr val="bg1"/>
                </a:solidFill>
              </a:rPr>
              <a:t>TRANSPARÊNCIA (OIT)</a:t>
            </a:r>
          </a:p>
          <a:p>
            <a:pPr algn="ctr"/>
            <a:endParaRPr lang="pt-BR" sz="1200" dirty="0">
              <a:solidFill>
                <a:schemeClr val="bg1"/>
              </a:solidFill>
            </a:endParaRPr>
          </a:p>
          <a:p>
            <a:pPr algn="ctr"/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val="323018251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ângulo 12"/>
          <p:cNvSpPr/>
          <p:nvPr/>
        </p:nvSpPr>
        <p:spPr>
          <a:xfrm>
            <a:off x="0" y="0"/>
            <a:ext cx="9144000" cy="92804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7" name="Imagem 6" descr="CONTROLADORIA-2.jpg"/>
          <p:cNvPicPr>
            <a:picLocks noChangeAspect="1"/>
          </p:cNvPicPr>
          <p:nvPr/>
        </p:nvPicPr>
        <p:blipFill>
          <a:blip r:embed="rId3" cstate="print"/>
          <a:srcRect l="31612" t="42388" r="23356" b="42289"/>
          <a:stretch>
            <a:fillRect/>
          </a:stretch>
        </p:blipFill>
        <p:spPr>
          <a:xfrm>
            <a:off x="9157648" y="105290"/>
            <a:ext cx="2969171" cy="714457"/>
          </a:xfrm>
          <a:prstGeom prst="rect">
            <a:avLst/>
          </a:prstGeom>
        </p:spPr>
      </p:pic>
      <p:sp>
        <p:nvSpPr>
          <p:cNvPr id="4" name="Retângulo 3">
            <a:extLst>
              <a:ext uri="{FF2B5EF4-FFF2-40B4-BE49-F238E27FC236}">
                <a16:creationId xmlns:a16="http://schemas.microsoft.com/office/drawing/2014/main" id="{ED97021D-F78A-4DA5-814E-2E4E1BC5EDCD}"/>
              </a:ext>
            </a:extLst>
          </p:cNvPr>
          <p:cNvSpPr/>
          <p:nvPr/>
        </p:nvSpPr>
        <p:spPr>
          <a:xfrm flipV="1">
            <a:off x="0" y="904885"/>
            <a:ext cx="12192000" cy="52914"/>
          </a:xfrm>
          <a:prstGeom prst="rect">
            <a:avLst/>
          </a:prstGeom>
          <a:solidFill>
            <a:srgbClr val="D34D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srgbClr val="39639D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9607826" y="1616765"/>
            <a:ext cx="25841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595C92BF-AA0D-467E-ADC7-D45E59B6D0F4}"/>
              </a:ext>
            </a:extLst>
          </p:cNvPr>
          <p:cNvSpPr txBox="1"/>
          <p:nvPr/>
        </p:nvSpPr>
        <p:spPr>
          <a:xfrm>
            <a:off x="-7496" y="-20675"/>
            <a:ext cx="91651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>
              <a:defRPr sz="2300" b="1"/>
            </a:lvl1pPr>
          </a:lstStyle>
          <a:p>
            <a:pPr defTabSz="457200">
              <a:defRPr/>
            </a:pPr>
            <a:r>
              <a:rPr lang="pt-BR" sz="1600" dirty="0">
                <a:solidFill>
                  <a:srgbClr val="D34D03"/>
                </a:solidFill>
              </a:rPr>
              <a:t>EIXO 3</a:t>
            </a:r>
          </a:p>
          <a:p>
            <a:pPr defTabSz="457200">
              <a:defRPr/>
            </a:pPr>
            <a:r>
              <a:rPr lang="pt-BR" sz="2000" dirty="0"/>
              <a:t>ESTRATÉGIAS DE TRANSPARÊNCIA, CONTROLES DE EFETIVIDADE DAS POLÍTICAS PÚBLICAS E PARTICIPAÇÃO SOCIAL</a:t>
            </a:r>
            <a:endParaRPr lang="pt-BR" sz="3200" dirty="0"/>
          </a:p>
        </p:txBody>
      </p:sp>
      <p:pic>
        <p:nvPicPr>
          <p:cNvPr id="12" name="Imagem 11" descr="Uma imagem contendo planta, guarda-chuva&#10;&#10;Descrição gerada automaticamente">
            <a:extLst>
              <a:ext uri="{FF2B5EF4-FFF2-40B4-BE49-F238E27FC236}">
                <a16:creationId xmlns:a16="http://schemas.microsoft.com/office/drawing/2014/main" id="{01BF2EE1-16ED-4FD1-9200-1E859B251A0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 rot="13992235">
            <a:off x="226801" y="1292895"/>
            <a:ext cx="712594" cy="570075"/>
          </a:xfrm>
          <a:prstGeom prst="rect">
            <a:avLst/>
          </a:prstGeom>
        </p:spPr>
      </p:pic>
      <p:sp>
        <p:nvSpPr>
          <p:cNvPr id="9" name="Retângulo 8"/>
          <p:cNvSpPr/>
          <p:nvPr/>
        </p:nvSpPr>
        <p:spPr>
          <a:xfrm>
            <a:off x="1096363" y="1236073"/>
            <a:ext cx="606871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000" b="1" dirty="0">
                <a:solidFill>
                  <a:srgbClr val="D34D03"/>
                </a:solidFill>
              </a:rPr>
              <a:t>3.7. </a:t>
            </a:r>
            <a:r>
              <a:rPr lang="pt-BR" sz="2000" dirty="0">
                <a:solidFill>
                  <a:prstClr val="black"/>
                </a:solidFill>
              </a:rPr>
              <a:t>Aprimorar os processos de atendimento a partir da análise do desempenho, das necessidades e das expectativas do cidadão-usuário</a:t>
            </a:r>
          </a:p>
        </p:txBody>
      </p:sp>
      <p:sp>
        <p:nvSpPr>
          <p:cNvPr id="14" name="Caixa de Texto 2"/>
          <p:cNvSpPr txBox="1">
            <a:spLocks noChangeArrowheads="1"/>
          </p:cNvSpPr>
          <p:nvPr/>
        </p:nvSpPr>
        <p:spPr bwMode="auto">
          <a:xfrm>
            <a:off x="245660" y="3547817"/>
            <a:ext cx="11709779" cy="912082"/>
          </a:xfrm>
          <a:prstGeom prst="rect">
            <a:avLst/>
          </a:prstGeom>
          <a:noFill/>
          <a:ln w="19050">
            <a:solidFill>
              <a:srgbClr val="D34D03"/>
            </a:solidFill>
            <a:prstDash val="lgDash"/>
            <a:miter lim="800000"/>
            <a:headEnd/>
            <a:tailEnd/>
          </a:ln>
        </p:spPr>
        <p:txBody>
          <a:bodyPr vert="horz" wrap="square" lIns="198000" tIns="190800" rIns="198000" bIns="190800" numCol="1" anchor="t" anchorCtr="0" compatLnSpc="1">
            <a:prstTxWarp prst="textNoShape">
              <a:avLst/>
            </a:prstTxWarp>
          </a:bodyPr>
          <a:lstStyle/>
          <a:p>
            <a:pPr lvl="0" algn="just" fontAlgn="base">
              <a:spcBef>
                <a:spcPct val="0"/>
              </a:spcBef>
              <a:spcAft>
                <a:spcPts val="1000"/>
              </a:spcAft>
            </a:pPr>
            <a:r>
              <a:rPr lang="pt-BR" dirty="0">
                <a:solidFill>
                  <a:srgbClr val="D34D03"/>
                </a:solidFill>
              </a:rPr>
              <a:t>➯ </a:t>
            </a:r>
            <a:r>
              <a:rPr lang="pt-BR" dirty="0">
                <a:cs typeface="Arial" pitchFamily="34" charset="0"/>
              </a:rPr>
              <a:t>Remodelagem do processo de tramitação das manifestações de ouvidoria, informatizando o fluxo de resposta e criando novos canais de atendimento ao cidadão.</a:t>
            </a:r>
          </a:p>
        </p:txBody>
      </p:sp>
      <p:sp>
        <p:nvSpPr>
          <p:cNvPr id="16" name="Retângulo 15"/>
          <p:cNvSpPr/>
          <p:nvPr/>
        </p:nvSpPr>
        <p:spPr>
          <a:xfrm>
            <a:off x="4960963" y="3176350"/>
            <a:ext cx="22041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dirty="0">
                <a:solidFill>
                  <a:srgbClr val="D34D03"/>
                </a:solidFill>
                <a:latin typeface="+mj-lt"/>
              </a:rPr>
              <a:t>SITUAÇÃO ATUAL</a:t>
            </a:r>
          </a:p>
        </p:txBody>
      </p:sp>
      <p:sp>
        <p:nvSpPr>
          <p:cNvPr id="17" name="Retângulo 16"/>
          <p:cNvSpPr/>
          <p:nvPr/>
        </p:nvSpPr>
        <p:spPr>
          <a:xfrm>
            <a:off x="4935941" y="6112881"/>
            <a:ext cx="228372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dirty="0">
                <a:solidFill>
                  <a:srgbClr val="D34D03"/>
                </a:solidFill>
                <a:latin typeface="+mj-lt"/>
              </a:rPr>
              <a:t>PROGRESSO </a:t>
            </a:r>
            <a:r>
              <a:rPr lang="pt-BR" sz="2000" b="1" u="sng" dirty="0">
                <a:solidFill>
                  <a:srgbClr val="D34D03"/>
                </a:solidFill>
                <a:latin typeface="+mj-lt"/>
              </a:rPr>
              <a:t>100%</a:t>
            </a:r>
          </a:p>
        </p:txBody>
      </p:sp>
      <p:pic>
        <p:nvPicPr>
          <p:cNvPr id="18" name="Imagem 17" descr="Imagem em preto e branco&#10;&#10;Descrição gerada automaticamente"/>
          <p:cNvPicPr/>
          <p:nvPr/>
        </p:nvPicPr>
        <p:blipFill rotWithShape="1">
          <a:blip r:embed="rId6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85" t="39598" r="7045" b="26589"/>
          <a:stretch/>
        </p:blipFill>
        <p:spPr bwMode="auto">
          <a:xfrm>
            <a:off x="7238035" y="1111212"/>
            <a:ext cx="4953965" cy="116904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9" name="CaixaDeTexto 18"/>
          <p:cNvSpPr txBox="1"/>
          <p:nvPr/>
        </p:nvSpPr>
        <p:spPr>
          <a:xfrm>
            <a:off x="6713357" y="1336692"/>
            <a:ext cx="626432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>
                <a:solidFill>
                  <a:schemeClr val="bg1"/>
                </a:solidFill>
              </a:rPr>
              <a:t>MACROFUNÇÃO: OUVIDORIA</a:t>
            </a:r>
            <a:endParaRPr lang="pt-BR" sz="1200" dirty="0">
              <a:solidFill>
                <a:schemeClr val="bg1"/>
              </a:solidFill>
            </a:endParaRPr>
          </a:p>
          <a:p>
            <a:pPr algn="ctr"/>
            <a:r>
              <a:rPr lang="pt-BR" sz="1200" b="1" dirty="0">
                <a:solidFill>
                  <a:schemeClr val="bg1"/>
                </a:solidFill>
              </a:rPr>
              <a:t>NÚCLEO: OUVIDORIA E INCREMENTO À</a:t>
            </a:r>
          </a:p>
          <a:p>
            <a:pPr algn="ctr"/>
            <a:r>
              <a:rPr lang="pt-BR" sz="1200" b="1" dirty="0">
                <a:solidFill>
                  <a:schemeClr val="bg1"/>
                </a:solidFill>
              </a:rPr>
              <a:t>TRANSPARÊNCIA (OIT)</a:t>
            </a:r>
          </a:p>
          <a:p>
            <a:pPr algn="ctr"/>
            <a:endParaRPr lang="pt-BR" sz="1200" dirty="0">
              <a:solidFill>
                <a:schemeClr val="bg1"/>
              </a:solidFill>
            </a:endParaRPr>
          </a:p>
          <a:p>
            <a:pPr algn="ctr"/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val="323018251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7622AA5E-F706-4A37-B8CD-0CE7F6D2EDE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alphaModFix am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7879" y="1047093"/>
            <a:ext cx="5636240" cy="5489924"/>
          </a:xfrm>
          <a:prstGeom prst="rect">
            <a:avLst/>
          </a:prstGeom>
        </p:spPr>
      </p:pic>
      <p:sp>
        <p:nvSpPr>
          <p:cNvPr id="9" name="CaixaDeTexto 8">
            <a:extLst>
              <a:ext uri="{FF2B5EF4-FFF2-40B4-BE49-F238E27FC236}">
                <a16:creationId xmlns:a16="http://schemas.microsoft.com/office/drawing/2014/main" id="{8F3F54C3-2745-4C35-A0E1-367D5DA40D49}"/>
              </a:ext>
            </a:extLst>
          </p:cNvPr>
          <p:cNvSpPr txBox="1"/>
          <p:nvPr/>
        </p:nvSpPr>
        <p:spPr>
          <a:xfrm>
            <a:off x="1633451" y="2162121"/>
            <a:ext cx="8925095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defTabSz="457189">
              <a:defRPr/>
            </a:pPr>
            <a:r>
              <a:rPr lang="pt-BR" sz="3600" b="1" dirty="0"/>
              <a:t>PORTAL DA CONTROLADORIA GERAL DO MUNICÍPIO DE NITERÓI</a:t>
            </a:r>
          </a:p>
          <a:p>
            <a:pPr lvl="0" algn="ctr" defTabSz="457189">
              <a:defRPr/>
            </a:pPr>
            <a:endParaRPr lang="pt-BR" sz="3600" b="1" dirty="0"/>
          </a:p>
          <a:p>
            <a:pPr lvl="0" algn="ctr" defTabSz="457189">
              <a:defRPr/>
            </a:pPr>
            <a:r>
              <a:rPr lang="pt-BR" sz="4000" b="1" dirty="0"/>
              <a:t>www.controladoria.niteroi.rj.gov.br</a:t>
            </a:r>
          </a:p>
        </p:txBody>
      </p:sp>
      <p:pic>
        <p:nvPicPr>
          <p:cNvPr id="6" name="Imagem 5" descr="CONTROLADORIA-2.jpg"/>
          <p:cNvPicPr>
            <a:picLocks noChangeAspect="1"/>
          </p:cNvPicPr>
          <p:nvPr/>
        </p:nvPicPr>
        <p:blipFill>
          <a:blip r:embed="rId4"/>
          <a:srcRect l="31612" t="42388" r="23356" b="42289"/>
          <a:stretch>
            <a:fillRect/>
          </a:stretch>
        </p:blipFill>
        <p:spPr>
          <a:xfrm>
            <a:off x="8828688" y="15770"/>
            <a:ext cx="3284483" cy="790329"/>
          </a:xfrm>
          <a:prstGeom prst="rect">
            <a:avLst/>
          </a:prstGeom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ED97021D-F78A-4DA5-814E-2E4E1BC5EDCD}"/>
              </a:ext>
            </a:extLst>
          </p:cNvPr>
          <p:cNvSpPr/>
          <p:nvPr/>
        </p:nvSpPr>
        <p:spPr>
          <a:xfrm flipV="1">
            <a:off x="0" y="782053"/>
            <a:ext cx="12192000" cy="529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9474444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7622AA5E-F706-4A37-B8CD-0CE7F6D2EDE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alphaModFix am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7879" y="1047093"/>
            <a:ext cx="5636240" cy="5489924"/>
          </a:xfrm>
          <a:prstGeom prst="rect">
            <a:avLst/>
          </a:prstGeom>
        </p:spPr>
      </p:pic>
      <p:sp>
        <p:nvSpPr>
          <p:cNvPr id="9" name="CaixaDeTexto 8">
            <a:extLst>
              <a:ext uri="{FF2B5EF4-FFF2-40B4-BE49-F238E27FC236}">
                <a16:creationId xmlns:a16="http://schemas.microsoft.com/office/drawing/2014/main" id="{8F3F54C3-2745-4C35-A0E1-367D5DA40D49}"/>
              </a:ext>
            </a:extLst>
          </p:cNvPr>
          <p:cNvSpPr txBox="1"/>
          <p:nvPr/>
        </p:nvSpPr>
        <p:spPr>
          <a:xfrm>
            <a:off x="1941445" y="1977563"/>
            <a:ext cx="8309115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defTabSz="457189">
              <a:defRPr/>
            </a:pPr>
            <a:r>
              <a:rPr lang="pt-BR" sz="3600" b="1" dirty="0"/>
              <a:t>OBRIGADA!</a:t>
            </a:r>
          </a:p>
          <a:p>
            <a:pPr lvl="0" algn="ctr" defTabSz="457189">
              <a:defRPr/>
            </a:pPr>
            <a:endParaRPr lang="pt-BR" sz="3600" b="1" dirty="0"/>
          </a:p>
          <a:p>
            <a:pPr lvl="0" algn="ctr" defTabSz="457189">
              <a:defRPr/>
            </a:pPr>
            <a:endParaRPr lang="pt-BR" sz="3600" b="1" dirty="0"/>
          </a:p>
          <a:p>
            <a:pPr lvl="0" algn="ctr" defTabSz="457189">
              <a:defRPr/>
            </a:pPr>
            <a:r>
              <a:rPr lang="pt-BR" sz="3600" b="1" dirty="0"/>
              <a:t>Cristiane Mara Rodrigues Marcelino</a:t>
            </a:r>
          </a:p>
          <a:p>
            <a:pPr lvl="0" algn="ctr" defTabSz="457189">
              <a:defRPr/>
            </a:pPr>
            <a:endParaRPr lang="pt-BR" sz="3200" b="1" dirty="0"/>
          </a:p>
          <a:p>
            <a:pPr lvl="0" algn="ctr" defTabSz="457189">
              <a:defRPr/>
            </a:pPr>
            <a:r>
              <a:rPr lang="pt-BR" sz="2400" b="1" dirty="0"/>
              <a:t>Controladora Geral do Município de Niterói</a:t>
            </a:r>
          </a:p>
        </p:txBody>
      </p:sp>
      <p:pic>
        <p:nvPicPr>
          <p:cNvPr id="6" name="Imagem 5" descr="CONTROLADORIA-2.jpg"/>
          <p:cNvPicPr>
            <a:picLocks noChangeAspect="1"/>
          </p:cNvPicPr>
          <p:nvPr/>
        </p:nvPicPr>
        <p:blipFill>
          <a:blip r:embed="rId4"/>
          <a:srcRect l="31612" t="42388" r="23356" b="42289"/>
          <a:stretch>
            <a:fillRect/>
          </a:stretch>
        </p:blipFill>
        <p:spPr>
          <a:xfrm>
            <a:off x="8828688" y="15770"/>
            <a:ext cx="3284483" cy="790329"/>
          </a:xfrm>
          <a:prstGeom prst="rect">
            <a:avLst/>
          </a:prstGeom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ED97021D-F78A-4DA5-814E-2E4E1BC5EDCD}"/>
              </a:ext>
            </a:extLst>
          </p:cNvPr>
          <p:cNvSpPr/>
          <p:nvPr/>
        </p:nvSpPr>
        <p:spPr>
          <a:xfrm flipV="1">
            <a:off x="0" y="782053"/>
            <a:ext cx="12192000" cy="529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482541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 descr="CONTROLADORIA-2.jpg"/>
          <p:cNvPicPr>
            <a:picLocks noChangeAspect="1"/>
          </p:cNvPicPr>
          <p:nvPr/>
        </p:nvPicPr>
        <p:blipFill>
          <a:blip r:embed="rId3" cstate="print"/>
          <a:srcRect l="31612" t="42388" r="23356" b="42289"/>
          <a:stretch>
            <a:fillRect/>
          </a:stretch>
        </p:blipFill>
        <p:spPr>
          <a:xfrm>
            <a:off x="9157648" y="105290"/>
            <a:ext cx="2969171" cy="714457"/>
          </a:xfrm>
          <a:prstGeom prst="rect">
            <a:avLst/>
          </a:prstGeom>
        </p:spPr>
      </p:pic>
      <p:sp>
        <p:nvSpPr>
          <p:cNvPr id="4" name="Retângulo 3">
            <a:extLst>
              <a:ext uri="{FF2B5EF4-FFF2-40B4-BE49-F238E27FC236}">
                <a16:creationId xmlns:a16="http://schemas.microsoft.com/office/drawing/2014/main" id="{ED97021D-F78A-4DA5-814E-2E4E1BC5EDCD}"/>
              </a:ext>
            </a:extLst>
          </p:cNvPr>
          <p:cNvSpPr/>
          <p:nvPr/>
        </p:nvSpPr>
        <p:spPr>
          <a:xfrm flipV="1">
            <a:off x="0" y="862155"/>
            <a:ext cx="12192000" cy="529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E8880410-63EF-4755-91AB-FA096ACD2D58}"/>
              </a:ext>
            </a:extLst>
          </p:cNvPr>
          <p:cNvSpPr txBox="1"/>
          <p:nvPr/>
        </p:nvSpPr>
        <p:spPr>
          <a:xfrm>
            <a:off x="0" y="231853"/>
            <a:ext cx="116231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BREVE HISTÓRICO</a:t>
            </a:r>
          </a:p>
        </p:txBody>
      </p:sp>
      <p:sp>
        <p:nvSpPr>
          <p:cNvPr id="13" name="Retângulo: Cantos Arredondados 12">
            <a:extLst>
              <a:ext uri="{FF2B5EF4-FFF2-40B4-BE49-F238E27FC236}">
                <a16:creationId xmlns:a16="http://schemas.microsoft.com/office/drawing/2014/main" id="{C4464EEC-86B5-4A74-80AE-EB5E9E0832D1}"/>
              </a:ext>
            </a:extLst>
          </p:cNvPr>
          <p:cNvSpPr/>
          <p:nvPr/>
        </p:nvSpPr>
        <p:spPr>
          <a:xfrm>
            <a:off x="2686050" y="1292949"/>
            <a:ext cx="6227303" cy="503474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INTEGRIDADE PÚBLICA</a:t>
            </a:r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id="{263D94C0-7919-470E-AE5C-60ACA28C0B02}"/>
              </a:ext>
            </a:extLst>
          </p:cNvPr>
          <p:cNvSpPr/>
          <p:nvPr/>
        </p:nvSpPr>
        <p:spPr>
          <a:xfrm>
            <a:off x="2075057" y="1954053"/>
            <a:ext cx="785673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1.3. Controladoria com atribuição de monitorar o equilíbrio das contas públicas, identificando os riscos de descumprimento da LRF 101/00 e metas fiscais próprias</a:t>
            </a:r>
          </a:p>
          <a:p>
            <a:pPr algn="just"/>
            <a:r>
              <a:rPr lang="pt-B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1.13. Controle interno com ações de orientação ao gestor com relação ao princípio primário de definição formal de responsabilidades, por meio da edição de normativos ou orientações	</a:t>
            </a:r>
          </a:p>
          <a:p>
            <a:pPr algn="just"/>
            <a:r>
              <a:rPr lang="pt-B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1.14. Controle interno com ações de orientação ao gestor com relação ao princípio primário de delegação oficial de poder	</a:t>
            </a:r>
          </a:p>
          <a:p>
            <a:pPr algn="just"/>
            <a:r>
              <a:rPr lang="pt-B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1.15. Controle interno com ações de orientação ao gestor com relação ao princípio primário de relação custo/benefício do controle interno		</a:t>
            </a:r>
          </a:p>
          <a:p>
            <a:pPr algn="just"/>
            <a:r>
              <a:rPr lang="pt-B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1.17. Controle interno com ações de orientação ao gestor com relação ao princípio primário de controles sobre as transações contábeis, financeiras, patrimoniais e operacionais	</a:t>
            </a:r>
          </a:p>
          <a:p>
            <a:pPr algn="just"/>
            <a:r>
              <a:rPr lang="pt-B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1.18. Controle interno com ações de orientação ao gestor com relação ao princípio primário de orientar o gestor para produzir informações integras, fidedignas e tempestivas	</a:t>
            </a:r>
          </a:p>
          <a:p>
            <a:pPr algn="just"/>
            <a:r>
              <a:rPr lang="pt-B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1.19. Controle interno com ações de orientação ao gestor com relação ao princípio primário de qualificação adequada, treinamento e rodízio de funcionários	</a:t>
            </a:r>
          </a:p>
          <a:p>
            <a:pPr algn="just"/>
            <a:r>
              <a:rPr lang="pt-B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1.20. Controle interno com ações de orientação ao gestor com relação ao princípio primário de aderência às diretrizes e normas legais relacionados com a finalidade da unidade/área</a:t>
            </a:r>
          </a:p>
          <a:p>
            <a:pPr algn="just"/>
            <a:r>
              <a:rPr lang="pt-B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2.2. Formalização do Plano de Auditoria Interna</a:t>
            </a:r>
          </a:p>
        </p:txBody>
      </p:sp>
      <p:sp>
        <p:nvSpPr>
          <p:cNvPr id="16" name="Retângulo 15">
            <a:extLst>
              <a:ext uri="{FF2B5EF4-FFF2-40B4-BE49-F238E27FC236}">
                <a16:creationId xmlns:a16="http://schemas.microsoft.com/office/drawing/2014/main" id="{EE0CC488-0BA6-4D0D-B19F-D384C4134A9E}"/>
              </a:ext>
            </a:extLst>
          </p:cNvPr>
          <p:cNvSpPr/>
          <p:nvPr/>
        </p:nvSpPr>
        <p:spPr>
          <a:xfrm>
            <a:off x="2018783" y="1938106"/>
            <a:ext cx="7913008" cy="4597966"/>
          </a:xfrm>
          <a:prstGeom prst="rect">
            <a:avLst/>
          </a:prstGeom>
          <a:noFill/>
          <a:ln w="28575">
            <a:solidFill>
              <a:schemeClr val="accent2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79818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 descr="CONTROLADORIA-2.jpg"/>
          <p:cNvPicPr>
            <a:picLocks noChangeAspect="1"/>
          </p:cNvPicPr>
          <p:nvPr/>
        </p:nvPicPr>
        <p:blipFill>
          <a:blip r:embed="rId3" cstate="print"/>
          <a:srcRect l="31612" t="42388" r="23356" b="42289"/>
          <a:stretch>
            <a:fillRect/>
          </a:stretch>
        </p:blipFill>
        <p:spPr>
          <a:xfrm>
            <a:off x="9157648" y="105290"/>
            <a:ext cx="2969171" cy="714457"/>
          </a:xfrm>
          <a:prstGeom prst="rect">
            <a:avLst/>
          </a:prstGeom>
        </p:spPr>
      </p:pic>
      <p:sp>
        <p:nvSpPr>
          <p:cNvPr id="4" name="Retângulo 3">
            <a:extLst>
              <a:ext uri="{FF2B5EF4-FFF2-40B4-BE49-F238E27FC236}">
                <a16:creationId xmlns:a16="http://schemas.microsoft.com/office/drawing/2014/main" id="{ED97021D-F78A-4DA5-814E-2E4E1BC5EDCD}"/>
              </a:ext>
            </a:extLst>
          </p:cNvPr>
          <p:cNvSpPr/>
          <p:nvPr/>
        </p:nvSpPr>
        <p:spPr>
          <a:xfrm flipV="1">
            <a:off x="0" y="862155"/>
            <a:ext cx="12192000" cy="529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E8880410-63EF-4755-91AB-FA096ACD2D58}"/>
              </a:ext>
            </a:extLst>
          </p:cNvPr>
          <p:cNvSpPr txBox="1"/>
          <p:nvPr/>
        </p:nvSpPr>
        <p:spPr>
          <a:xfrm>
            <a:off x="0" y="231853"/>
            <a:ext cx="116231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BREVE HISTÓRICO</a:t>
            </a:r>
          </a:p>
        </p:txBody>
      </p:sp>
      <p:sp>
        <p:nvSpPr>
          <p:cNvPr id="8" name="Retângulo: Cantos Arredondados 7">
            <a:extLst>
              <a:ext uri="{FF2B5EF4-FFF2-40B4-BE49-F238E27FC236}">
                <a16:creationId xmlns:a16="http://schemas.microsoft.com/office/drawing/2014/main" id="{EB6C0EA5-ACAE-4CDB-B64C-9B864E6715C2}"/>
              </a:ext>
            </a:extLst>
          </p:cNvPr>
          <p:cNvSpPr/>
          <p:nvPr/>
        </p:nvSpPr>
        <p:spPr>
          <a:xfrm>
            <a:off x="3141781" y="2374249"/>
            <a:ext cx="5420751" cy="503474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PARTICIPAÇÃO CIDADÃ</a:t>
            </a:r>
            <a:endParaRPr lang="pt-BR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C35B8B4F-9CAB-4A5D-9A9B-54DC19964B0A}"/>
              </a:ext>
            </a:extLst>
          </p:cNvPr>
          <p:cNvSpPr/>
          <p:nvPr/>
        </p:nvSpPr>
        <p:spPr>
          <a:xfrm>
            <a:off x="2790089" y="3182967"/>
            <a:ext cx="6452381" cy="1782933"/>
          </a:xfrm>
          <a:prstGeom prst="rect">
            <a:avLst/>
          </a:prstGeom>
          <a:noFill/>
          <a:ln w="28575">
            <a:solidFill>
              <a:schemeClr val="accent2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1647C4ED-2CF8-4973-85A1-0DCD2C6D2245}"/>
              </a:ext>
            </a:extLst>
          </p:cNvPr>
          <p:cNvSpPr/>
          <p:nvPr/>
        </p:nvSpPr>
        <p:spPr>
          <a:xfrm>
            <a:off x="2968279" y="3566601"/>
            <a:ext cx="6096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8.2. Promoção de atividades educativas sobre transparência, ética, cidadania e controle social voltadas ao público </a:t>
            </a:r>
            <a:r>
              <a:rPr lang="pt-B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infantojuvenil</a:t>
            </a:r>
            <a:endParaRPr lang="pt-B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68087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 descr="CONTROLADORIA-2.jpg"/>
          <p:cNvPicPr>
            <a:picLocks noChangeAspect="1"/>
          </p:cNvPicPr>
          <p:nvPr/>
        </p:nvPicPr>
        <p:blipFill>
          <a:blip r:embed="rId3" cstate="print"/>
          <a:srcRect l="31612" t="42388" r="23356" b="42289"/>
          <a:stretch>
            <a:fillRect/>
          </a:stretch>
        </p:blipFill>
        <p:spPr>
          <a:xfrm>
            <a:off x="9157648" y="105290"/>
            <a:ext cx="2969171" cy="714457"/>
          </a:xfrm>
          <a:prstGeom prst="rect">
            <a:avLst/>
          </a:prstGeom>
        </p:spPr>
      </p:pic>
      <p:sp>
        <p:nvSpPr>
          <p:cNvPr id="4" name="Retângulo 3">
            <a:extLst>
              <a:ext uri="{FF2B5EF4-FFF2-40B4-BE49-F238E27FC236}">
                <a16:creationId xmlns:a16="http://schemas.microsoft.com/office/drawing/2014/main" id="{ED97021D-F78A-4DA5-814E-2E4E1BC5EDCD}"/>
              </a:ext>
            </a:extLst>
          </p:cNvPr>
          <p:cNvSpPr/>
          <p:nvPr/>
        </p:nvSpPr>
        <p:spPr>
          <a:xfrm flipV="1">
            <a:off x="0" y="862155"/>
            <a:ext cx="12192000" cy="529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E8880410-63EF-4755-91AB-FA096ACD2D58}"/>
              </a:ext>
            </a:extLst>
          </p:cNvPr>
          <p:cNvSpPr txBox="1"/>
          <p:nvPr/>
        </p:nvSpPr>
        <p:spPr>
          <a:xfrm>
            <a:off x="0" y="231853"/>
            <a:ext cx="116231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INTRODUÇÃO</a:t>
            </a:r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961C89BA-947A-4948-9FB3-3E8323DEBCDC}"/>
              </a:ext>
            </a:extLst>
          </p:cNvPr>
          <p:cNvSpPr/>
          <p:nvPr/>
        </p:nvSpPr>
        <p:spPr>
          <a:xfrm>
            <a:off x="891106" y="2031662"/>
            <a:ext cx="10409788" cy="3416320"/>
          </a:xfrm>
          <a:prstGeom prst="rect">
            <a:avLst/>
          </a:prstGeom>
          <a:ln w="38100">
            <a:noFill/>
            <a:prstDash val="lgDash"/>
          </a:ln>
        </p:spPr>
        <p:txBody>
          <a:bodyPr wrap="square">
            <a:spAutoFit/>
          </a:bodyPr>
          <a:lstStyle/>
          <a:p>
            <a:pPr algn="just"/>
            <a:r>
              <a:rPr lang="pt-BR" dirty="0">
                <a:cs typeface="Arial" pitchFamily="34" charset="0"/>
              </a:rPr>
              <a:t>O Plano de Integridade – PREVINE NITERÓI, elaborado pela Controladoria Geral do Município – CGM Niterói, objetiva fortalecer as instâncias de integridade no âmbito do Poder Executivo Municipal, como condição fundamental da boa governança. </a:t>
            </a:r>
          </a:p>
          <a:p>
            <a:pPr algn="just"/>
            <a:endParaRPr lang="pt-BR" dirty="0">
              <a:cs typeface="Arial" pitchFamily="34" charset="0"/>
            </a:endParaRPr>
          </a:p>
          <a:p>
            <a:pPr algn="just"/>
            <a:r>
              <a:rPr lang="pt-BR" dirty="0">
                <a:cs typeface="Arial" pitchFamily="34" charset="0"/>
              </a:rPr>
              <a:t>A elaboração deste documento nasce de pesquisas junto ao Projeto Edificando o Controle Interno do MPE-RJ e da Controladoria Geral da União - CGU. O Plano Visa à integração de instrumentos de controle com foco em prevenção e  detecção de irregularidades, conflitos internos, prejuízo ao erário e desvios éticos que possam vir a  comprometer a Administração Pública Municipal. </a:t>
            </a:r>
          </a:p>
          <a:p>
            <a:pPr algn="just"/>
            <a:endParaRPr lang="pt-BR" dirty="0">
              <a:cs typeface="Arial" pitchFamily="34" charset="0"/>
            </a:endParaRPr>
          </a:p>
          <a:p>
            <a:pPr algn="just"/>
            <a:r>
              <a:rPr lang="pt-BR" dirty="0">
                <a:cs typeface="Arial" pitchFamily="34" charset="0"/>
              </a:rPr>
              <a:t>Através dele, comprometemo-nos a fazer com que a CGM-Niterói seja reconhecida pela sociedade como indutora de uma administração pública ética, integra, econômica, comprometida, transparente, participativa, eficiente e conforme. </a:t>
            </a:r>
          </a:p>
        </p:txBody>
      </p:sp>
    </p:spTree>
    <p:extLst>
      <p:ext uri="{BB962C8B-B14F-4D97-AF65-F5344CB8AC3E}">
        <p14:creationId xmlns:p14="http://schemas.microsoft.com/office/powerpoint/2010/main" val="34970675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 descr="CONTROLADORIA-2.jpg"/>
          <p:cNvPicPr>
            <a:picLocks noChangeAspect="1"/>
          </p:cNvPicPr>
          <p:nvPr/>
        </p:nvPicPr>
        <p:blipFill>
          <a:blip r:embed="rId3" cstate="print"/>
          <a:srcRect l="31612" t="42388" r="23356" b="42289"/>
          <a:stretch>
            <a:fillRect/>
          </a:stretch>
        </p:blipFill>
        <p:spPr>
          <a:xfrm>
            <a:off x="9157648" y="105290"/>
            <a:ext cx="2969171" cy="714457"/>
          </a:xfrm>
          <a:prstGeom prst="rect">
            <a:avLst/>
          </a:prstGeom>
        </p:spPr>
      </p:pic>
      <p:sp>
        <p:nvSpPr>
          <p:cNvPr id="4" name="Retângulo 3">
            <a:extLst>
              <a:ext uri="{FF2B5EF4-FFF2-40B4-BE49-F238E27FC236}">
                <a16:creationId xmlns:a16="http://schemas.microsoft.com/office/drawing/2014/main" id="{ED97021D-F78A-4DA5-814E-2E4E1BC5EDCD}"/>
              </a:ext>
            </a:extLst>
          </p:cNvPr>
          <p:cNvSpPr/>
          <p:nvPr/>
        </p:nvSpPr>
        <p:spPr>
          <a:xfrm flipV="1">
            <a:off x="0" y="862155"/>
            <a:ext cx="12192000" cy="529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E8880410-63EF-4755-91AB-FA096ACD2D58}"/>
              </a:ext>
            </a:extLst>
          </p:cNvPr>
          <p:cNvSpPr txBox="1"/>
          <p:nvPr/>
        </p:nvSpPr>
        <p:spPr>
          <a:xfrm>
            <a:off x="0" y="231853"/>
            <a:ext cx="116231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FOCO DO PLANO</a:t>
            </a:r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10E4CCF9-9CE0-411D-AF9D-9A2477BFFA38}"/>
              </a:ext>
            </a:extLst>
          </p:cNvPr>
          <p:cNvSpPr/>
          <p:nvPr/>
        </p:nvSpPr>
        <p:spPr>
          <a:xfrm>
            <a:off x="1545" y="2957615"/>
            <a:ext cx="4956934" cy="9645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latin typeface="Calibri" pitchFamily="34" charset="0"/>
            </a:endParaRPr>
          </a:p>
        </p:txBody>
      </p:sp>
      <p:sp>
        <p:nvSpPr>
          <p:cNvPr id="8" name="Rectangle 23">
            <a:extLst>
              <a:ext uri="{FF2B5EF4-FFF2-40B4-BE49-F238E27FC236}">
                <a16:creationId xmlns:a16="http://schemas.microsoft.com/office/drawing/2014/main" id="{DFFECDA5-200E-4884-85E1-1FC9C3D08C65}"/>
              </a:ext>
            </a:extLst>
          </p:cNvPr>
          <p:cNvSpPr/>
          <p:nvPr/>
        </p:nvSpPr>
        <p:spPr>
          <a:xfrm rot="10800000">
            <a:off x="7233522" y="2634143"/>
            <a:ext cx="4958478" cy="86347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9" name="그룹 84">
            <a:extLst>
              <a:ext uri="{FF2B5EF4-FFF2-40B4-BE49-F238E27FC236}">
                <a16:creationId xmlns:a16="http://schemas.microsoft.com/office/drawing/2014/main" id="{23F23C7A-28F8-45E6-AA47-0D61C3A0167A}"/>
              </a:ext>
            </a:extLst>
          </p:cNvPr>
          <p:cNvGrpSpPr/>
          <p:nvPr/>
        </p:nvGrpSpPr>
        <p:grpSpPr>
          <a:xfrm>
            <a:off x="4368415" y="1265531"/>
            <a:ext cx="3455171" cy="3900889"/>
            <a:chOff x="4613536" y="2164199"/>
            <a:chExt cx="2956435" cy="3337816"/>
          </a:xfrm>
        </p:grpSpPr>
        <p:sp>
          <p:nvSpPr>
            <p:cNvPr id="10" name="Pie 14">
              <a:extLst>
                <a:ext uri="{FF2B5EF4-FFF2-40B4-BE49-F238E27FC236}">
                  <a16:creationId xmlns:a16="http://schemas.microsoft.com/office/drawing/2014/main" id="{480C13FE-1B11-4B5C-9A14-FB9445368A77}"/>
                </a:ext>
              </a:extLst>
            </p:cNvPr>
            <p:cNvSpPr/>
            <p:nvPr/>
          </p:nvSpPr>
          <p:spPr>
            <a:xfrm>
              <a:off x="4613536" y="2363855"/>
              <a:ext cx="2920588" cy="2920588"/>
            </a:xfrm>
            <a:prstGeom prst="pie">
              <a:avLst>
                <a:gd name="adj1" fmla="val 10775528"/>
                <a:gd name="adj2" fmla="val 1620000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2" name="Pie 22">
              <a:extLst>
                <a:ext uri="{FF2B5EF4-FFF2-40B4-BE49-F238E27FC236}">
                  <a16:creationId xmlns:a16="http://schemas.microsoft.com/office/drawing/2014/main" id="{78B49FB3-93E9-450B-B8A6-2F4A8787219B}"/>
                </a:ext>
              </a:extLst>
            </p:cNvPr>
            <p:cNvSpPr/>
            <p:nvPr/>
          </p:nvSpPr>
          <p:spPr>
            <a:xfrm rot="10800000">
              <a:off x="4649383" y="2381767"/>
              <a:ext cx="2920588" cy="2920588"/>
            </a:xfrm>
            <a:prstGeom prst="pie">
              <a:avLst>
                <a:gd name="adj1" fmla="val 10775528"/>
                <a:gd name="adj2" fmla="val 1620000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3" name="Oval 9">
              <a:extLst>
                <a:ext uri="{FF2B5EF4-FFF2-40B4-BE49-F238E27FC236}">
                  <a16:creationId xmlns:a16="http://schemas.microsoft.com/office/drawing/2014/main" id="{81D19B72-D107-4A82-AC7F-D8BBE2930E14}"/>
                </a:ext>
              </a:extLst>
            </p:cNvPr>
            <p:cNvSpPr/>
            <p:nvPr/>
          </p:nvSpPr>
          <p:spPr>
            <a:xfrm>
              <a:off x="5118427" y="2853991"/>
              <a:ext cx="1946652" cy="1946652"/>
            </a:xfrm>
            <a:prstGeom prst="ellipse">
              <a:avLst/>
            </a:prstGeom>
            <a:solidFill>
              <a:schemeClr val="bg1"/>
            </a:solidFill>
            <a:ln w="889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4" name="Isosceles Triangle 11">
              <a:extLst>
                <a:ext uri="{FF2B5EF4-FFF2-40B4-BE49-F238E27FC236}">
                  <a16:creationId xmlns:a16="http://schemas.microsoft.com/office/drawing/2014/main" id="{DA7D3783-463D-4503-B49A-10D36F5D4A98}"/>
                </a:ext>
              </a:extLst>
            </p:cNvPr>
            <p:cNvSpPr/>
            <p:nvPr/>
          </p:nvSpPr>
          <p:spPr>
            <a:xfrm rot="5400000">
              <a:off x="5911556" y="2299861"/>
              <a:ext cx="847738" cy="57641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5" name="Isosceles Triangle 24">
              <a:extLst>
                <a:ext uri="{FF2B5EF4-FFF2-40B4-BE49-F238E27FC236}">
                  <a16:creationId xmlns:a16="http://schemas.microsoft.com/office/drawing/2014/main" id="{95000B2A-4227-4F26-A61C-1DC9347A6FDC}"/>
                </a:ext>
              </a:extLst>
            </p:cNvPr>
            <p:cNvSpPr/>
            <p:nvPr/>
          </p:nvSpPr>
          <p:spPr>
            <a:xfrm rot="16200000">
              <a:off x="5424212" y="4789939"/>
              <a:ext cx="847738" cy="576413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sp>
        <p:nvSpPr>
          <p:cNvPr id="16" name="TextBox 91">
            <a:extLst>
              <a:ext uri="{FF2B5EF4-FFF2-40B4-BE49-F238E27FC236}">
                <a16:creationId xmlns:a16="http://schemas.microsoft.com/office/drawing/2014/main" id="{FB83643A-98C2-404B-802D-F7985CD1B586}"/>
              </a:ext>
            </a:extLst>
          </p:cNvPr>
          <p:cNvSpPr txBox="1"/>
          <p:nvPr/>
        </p:nvSpPr>
        <p:spPr>
          <a:xfrm>
            <a:off x="7980281" y="2808162"/>
            <a:ext cx="25484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rPr>
              <a:t>ORIENTAÇÃO</a:t>
            </a:r>
            <a:endParaRPr lang="ko-KR" alt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Arial" pitchFamily="34" charset="0"/>
            </a:endParaRPr>
          </a:p>
        </p:txBody>
      </p:sp>
      <p:sp>
        <p:nvSpPr>
          <p:cNvPr id="17" name="TextBox 92">
            <a:extLst>
              <a:ext uri="{FF2B5EF4-FFF2-40B4-BE49-F238E27FC236}">
                <a16:creationId xmlns:a16="http://schemas.microsoft.com/office/drawing/2014/main" id="{8F603A7D-0459-4E85-BEE6-C222EC9E800E}"/>
              </a:ext>
            </a:extLst>
          </p:cNvPr>
          <p:cNvSpPr txBox="1"/>
          <p:nvPr/>
        </p:nvSpPr>
        <p:spPr>
          <a:xfrm>
            <a:off x="1623802" y="2974672"/>
            <a:ext cx="258483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rPr>
              <a:t>PREVENÇÃO</a:t>
            </a:r>
            <a:endParaRPr lang="pt-BR" altLang="ko-K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Arial" pitchFamily="34" charset="0"/>
            </a:endParaRPr>
          </a:p>
          <a:p>
            <a:pPr algn="r"/>
            <a:r>
              <a:rPr lang="pt-BR" altLang="ko-K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rPr>
              <a:t>DETECÇÃO</a:t>
            </a:r>
            <a:endParaRPr lang="en-US" altLang="ko-K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Arial" pitchFamily="34" charset="0"/>
            </a:endParaRPr>
          </a:p>
        </p:txBody>
      </p:sp>
      <p:sp>
        <p:nvSpPr>
          <p:cNvPr id="19" name="TextBox 93">
            <a:extLst>
              <a:ext uri="{FF2B5EF4-FFF2-40B4-BE49-F238E27FC236}">
                <a16:creationId xmlns:a16="http://schemas.microsoft.com/office/drawing/2014/main" id="{5233C153-8445-47B9-A288-EDF4C178D49E}"/>
              </a:ext>
            </a:extLst>
          </p:cNvPr>
          <p:cNvSpPr txBox="1"/>
          <p:nvPr/>
        </p:nvSpPr>
        <p:spPr>
          <a:xfrm>
            <a:off x="7865479" y="3587456"/>
            <a:ext cx="39026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ko-KR" sz="200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  <a:cs typeface="Arial" pitchFamily="34" charset="0"/>
              </a:rPr>
              <a:t>Ações Orientativas</a:t>
            </a:r>
          </a:p>
        </p:txBody>
      </p:sp>
      <p:sp>
        <p:nvSpPr>
          <p:cNvPr id="20" name="TextBox 94">
            <a:extLst>
              <a:ext uri="{FF2B5EF4-FFF2-40B4-BE49-F238E27FC236}">
                <a16:creationId xmlns:a16="http://schemas.microsoft.com/office/drawing/2014/main" id="{B5889414-9183-405B-B204-8F7295ED8545}"/>
              </a:ext>
            </a:extLst>
          </p:cNvPr>
          <p:cNvSpPr txBox="1"/>
          <p:nvPr/>
        </p:nvSpPr>
        <p:spPr>
          <a:xfrm>
            <a:off x="2099554" y="2292033"/>
            <a:ext cx="2584839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altLang="ko-KR" sz="20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Arial" pitchFamily="34" charset="0"/>
              </a:rPr>
              <a:t>Ações</a:t>
            </a:r>
            <a:r>
              <a:rPr lang="pt-BR" altLang="ko-KR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Arial" pitchFamily="34" charset="0"/>
              </a:rPr>
              <a:t> Preventivas e </a:t>
            </a:r>
            <a:r>
              <a:rPr lang="pt-BR" altLang="ko-KR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Arial" pitchFamily="34" charset="0"/>
              </a:rPr>
              <a:t>detectivas</a:t>
            </a:r>
            <a:endParaRPr lang="ko-KR" altLang="en-US" dirty="0">
              <a:solidFill>
                <a:schemeClr val="tx2">
                  <a:lumMod val="75000"/>
                </a:schemeClr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21" name="Freeform 55">
            <a:extLst>
              <a:ext uri="{FF2B5EF4-FFF2-40B4-BE49-F238E27FC236}">
                <a16:creationId xmlns:a16="http://schemas.microsoft.com/office/drawing/2014/main" id="{F2A1D112-F23C-437A-B60F-F684FA989304}"/>
              </a:ext>
            </a:extLst>
          </p:cNvPr>
          <p:cNvSpPr/>
          <p:nvPr/>
        </p:nvSpPr>
        <p:spPr>
          <a:xfrm rot="2700000">
            <a:off x="5922840" y="2806330"/>
            <a:ext cx="346320" cy="848601"/>
          </a:xfrm>
          <a:custGeom>
            <a:avLst/>
            <a:gdLst/>
            <a:ahLst/>
            <a:cxnLst/>
            <a:rect l="l" t="t" r="r" b="b"/>
            <a:pathLst>
              <a:path w="1060423" h="2598393">
                <a:moveTo>
                  <a:pt x="511607" y="1989888"/>
                </a:moveTo>
                <a:cubicBezTo>
                  <a:pt x="421916" y="2038892"/>
                  <a:pt x="392123" y="2248491"/>
                  <a:pt x="577615" y="2379095"/>
                </a:cubicBezTo>
                <a:cubicBezTo>
                  <a:pt x="531205" y="2257454"/>
                  <a:pt x="562054" y="2197447"/>
                  <a:pt x="592034" y="2136572"/>
                </a:cubicBezTo>
                <a:cubicBezTo>
                  <a:pt x="592534" y="2167519"/>
                  <a:pt x="560915" y="2234057"/>
                  <a:pt x="638675" y="2272816"/>
                </a:cubicBezTo>
                <a:cubicBezTo>
                  <a:pt x="602283" y="2156226"/>
                  <a:pt x="756001" y="2119500"/>
                  <a:pt x="594605" y="1990756"/>
                </a:cubicBezTo>
                <a:cubicBezTo>
                  <a:pt x="828052" y="2024484"/>
                  <a:pt x="759407" y="2143283"/>
                  <a:pt x="814896" y="2262952"/>
                </a:cubicBezTo>
                <a:cubicBezTo>
                  <a:pt x="774295" y="2270013"/>
                  <a:pt x="715464" y="2161619"/>
                  <a:pt x="728685" y="2212952"/>
                </a:cubicBezTo>
                <a:cubicBezTo>
                  <a:pt x="798068" y="2415798"/>
                  <a:pt x="590532" y="2421590"/>
                  <a:pt x="656442" y="2598393"/>
                </a:cubicBezTo>
                <a:cubicBezTo>
                  <a:pt x="451592" y="2586815"/>
                  <a:pt x="511509" y="2396411"/>
                  <a:pt x="415171" y="2350110"/>
                </a:cubicBezTo>
                <a:cubicBezTo>
                  <a:pt x="389023" y="2345435"/>
                  <a:pt x="357666" y="2366802"/>
                  <a:pt x="415723" y="2461957"/>
                </a:cubicBezTo>
                <a:cubicBezTo>
                  <a:pt x="77590" y="2209980"/>
                  <a:pt x="314998" y="2004011"/>
                  <a:pt x="511607" y="1989888"/>
                </a:cubicBezTo>
                <a:close/>
                <a:moveTo>
                  <a:pt x="344786" y="1884983"/>
                </a:moveTo>
                <a:lnTo>
                  <a:pt x="722598" y="1884983"/>
                </a:lnTo>
                <a:cubicBezTo>
                  <a:pt x="716460" y="1906965"/>
                  <a:pt x="711917" y="1928321"/>
                  <a:pt x="707988" y="1948728"/>
                </a:cubicBezTo>
                <a:lnTo>
                  <a:pt x="357819" y="1948059"/>
                </a:lnTo>
                <a:close/>
                <a:moveTo>
                  <a:pt x="530212" y="651224"/>
                </a:moveTo>
                <a:cubicBezTo>
                  <a:pt x="585486" y="651224"/>
                  <a:pt x="630294" y="696033"/>
                  <a:pt x="630294" y="751307"/>
                </a:cubicBezTo>
                <a:cubicBezTo>
                  <a:pt x="630294" y="806581"/>
                  <a:pt x="585486" y="851389"/>
                  <a:pt x="530212" y="851389"/>
                </a:cubicBezTo>
                <a:cubicBezTo>
                  <a:pt x="474938" y="851389"/>
                  <a:pt x="430129" y="806581"/>
                  <a:pt x="430129" y="751307"/>
                </a:cubicBezTo>
                <a:cubicBezTo>
                  <a:pt x="430129" y="696033"/>
                  <a:pt x="474938" y="651224"/>
                  <a:pt x="530212" y="651224"/>
                </a:cubicBezTo>
                <a:close/>
                <a:moveTo>
                  <a:pt x="530212" y="551141"/>
                </a:moveTo>
                <a:cubicBezTo>
                  <a:pt x="419664" y="551141"/>
                  <a:pt x="330046" y="640759"/>
                  <a:pt x="330046" y="751307"/>
                </a:cubicBezTo>
                <a:cubicBezTo>
                  <a:pt x="330046" y="861855"/>
                  <a:pt x="419664" y="951472"/>
                  <a:pt x="530212" y="951472"/>
                </a:cubicBezTo>
                <a:cubicBezTo>
                  <a:pt x="640760" y="951472"/>
                  <a:pt x="730377" y="861855"/>
                  <a:pt x="730377" y="751307"/>
                </a:cubicBezTo>
                <a:cubicBezTo>
                  <a:pt x="730377" y="640759"/>
                  <a:pt x="640760" y="551141"/>
                  <a:pt x="530212" y="551141"/>
                </a:cubicBezTo>
                <a:close/>
                <a:moveTo>
                  <a:pt x="286245" y="353827"/>
                </a:moveTo>
                <a:cubicBezTo>
                  <a:pt x="438132" y="439406"/>
                  <a:pt x="623290" y="440561"/>
                  <a:pt x="776100" y="356932"/>
                </a:cubicBezTo>
                <a:cubicBezTo>
                  <a:pt x="941305" y="720175"/>
                  <a:pt x="898096" y="1115325"/>
                  <a:pt x="825241" y="1447764"/>
                </a:cubicBezTo>
                <a:lnTo>
                  <a:pt x="1060423" y="1673413"/>
                </a:lnTo>
                <a:lnTo>
                  <a:pt x="1021935" y="1978110"/>
                </a:lnTo>
                <a:lnTo>
                  <a:pt x="745125" y="1786699"/>
                </a:lnTo>
                <a:lnTo>
                  <a:pt x="734250" y="1834148"/>
                </a:lnTo>
                <a:lnTo>
                  <a:pt x="332991" y="1834148"/>
                </a:lnTo>
                <a:cubicBezTo>
                  <a:pt x="330005" y="1820736"/>
                  <a:pt x="326662" y="1807037"/>
                  <a:pt x="323192" y="1793020"/>
                </a:cubicBezTo>
                <a:lnTo>
                  <a:pt x="38489" y="1989888"/>
                </a:lnTo>
                <a:lnTo>
                  <a:pt x="0" y="1685191"/>
                </a:lnTo>
                <a:lnTo>
                  <a:pt x="237343" y="1457469"/>
                </a:lnTo>
                <a:lnTo>
                  <a:pt x="238009" y="1459571"/>
                </a:lnTo>
                <a:lnTo>
                  <a:pt x="242012" y="1446515"/>
                </a:lnTo>
                <a:cubicBezTo>
                  <a:pt x="171205" y="1115067"/>
                  <a:pt x="127758" y="714059"/>
                  <a:pt x="286245" y="353827"/>
                </a:cubicBezTo>
                <a:close/>
                <a:moveTo>
                  <a:pt x="527942" y="0"/>
                </a:moveTo>
                <a:cubicBezTo>
                  <a:pt x="622760" y="95693"/>
                  <a:pt x="695048" y="196745"/>
                  <a:pt x="748164" y="301374"/>
                </a:cubicBezTo>
                <a:cubicBezTo>
                  <a:pt x="612692" y="376844"/>
                  <a:pt x="447588" y="375495"/>
                  <a:pt x="312997" y="298024"/>
                </a:cubicBezTo>
                <a:cubicBezTo>
                  <a:pt x="364591" y="193505"/>
                  <a:pt x="435080" y="93397"/>
                  <a:pt x="52794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latin typeface="Calibri" pitchFamily="34" charset="0"/>
            </a:endParaRPr>
          </a:p>
        </p:txBody>
      </p:sp>
      <p:pic>
        <p:nvPicPr>
          <p:cNvPr id="22" name="Imagem 21">
            <a:extLst>
              <a:ext uri="{FF2B5EF4-FFF2-40B4-BE49-F238E27FC236}">
                <a16:creationId xmlns:a16="http://schemas.microsoft.com/office/drawing/2014/main" id="{C8F64313-26D4-41E9-9CD3-01EF3E2DC2DA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00" t="14751" r="25601" b="12133"/>
          <a:stretch/>
        </p:blipFill>
        <p:spPr>
          <a:xfrm>
            <a:off x="5378737" y="2441142"/>
            <a:ext cx="1434526" cy="15011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32165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 descr="CONTROLADORIA-2.jpg"/>
          <p:cNvPicPr>
            <a:picLocks noChangeAspect="1"/>
          </p:cNvPicPr>
          <p:nvPr/>
        </p:nvPicPr>
        <p:blipFill>
          <a:blip r:embed="rId3" cstate="print"/>
          <a:srcRect l="31612" t="42388" r="23356" b="42289"/>
          <a:stretch>
            <a:fillRect/>
          </a:stretch>
        </p:blipFill>
        <p:spPr>
          <a:xfrm>
            <a:off x="9157648" y="105290"/>
            <a:ext cx="2969171" cy="714457"/>
          </a:xfrm>
          <a:prstGeom prst="rect">
            <a:avLst/>
          </a:prstGeom>
        </p:spPr>
      </p:pic>
      <p:sp>
        <p:nvSpPr>
          <p:cNvPr id="4" name="Retângulo 3">
            <a:extLst>
              <a:ext uri="{FF2B5EF4-FFF2-40B4-BE49-F238E27FC236}">
                <a16:creationId xmlns:a16="http://schemas.microsoft.com/office/drawing/2014/main" id="{ED97021D-F78A-4DA5-814E-2E4E1BC5EDCD}"/>
              </a:ext>
            </a:extLst>
          </p:cNvPr>
          <p:cNvSpPr/>
          <p:nvPr/>
        </p:nvSpPr>
        <p:spPr>
          <a:xfrm flipV="1">
            <a:off x="0" y="862155"/>
            <a:ext cx="12192000" cy="529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4" name="CaixaDeTexto 13"/>
          <p:cNvSpPr txBox="1"/>
          <p:nvPr/>
        </p:nvSpPr>
        <p:spPr>
          <a:xfrm>
            <a:off x="7010049" y="1378428"/>
            <a:ext cx="62643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>
                <a:solidFill>
                  <a:schemeClr val="bg1"/>
                </a:solidFill>
              </a:rPr>
              <a:t>MACROFUNÇÃO: CONTROLE INTERNO	</a:t>
            </a:r>
            <a:endParaRPr lang="pt-BR" sz="1200" dirty="0">
              <a:solidFill>
                <a:schemeClr val="bg1"/>
              </a:solidFill>
            </a:endParaRPr>
          </a:p>
          <a:p>
            <a:pPr algn="ctr"/>
            <a:r>
              <a:rPr lang="pt-BR" sz="1200" b="1" dirty="0">
                <a:solidFill>
                  <a:schemeClr val="bg1"/>
                </a:solidFill>
              </a:rPr>
              <a:t>NÚCLEO: INTEGRIDADE (IR)</a:t>
            </a:r>
            <a:endParaRPr lang="pt-BR" sz="1200" dirty="0">
              <a:solidFill>
                <a:schemeClr val="bg1"/>
              </a:solidFill>
            </a:endParaRPr>
          </a:p>
          <a:p>
            <a:pPr algn="ctr"/>
            <a:endParaRPr lang="pt-BR" sz="1600" dirty="0"/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E8880410-63EF-4755-91AB-FA096ACD2D58}"/>
              </a:ext>
            </a:extLst>
          </p:cNvPr>
          <p:cNvSpPr txBox="1"/>
          <p:nvPr/>
        </p:nvSpPr>
        <p:spPr>
          <a:xfrm>
            <a:off x="0" y="231853"/>
            <a:ext cx="116231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EIXOS DE ATUAÇÃO DO PLANO DE INTEGRIDADE – PREVINE NITERÓI</a:t>
            </a:r>
          </a:p>
        </p:txBody>
      </p:sp>
      <p:pic>
        <p:nvPicPr>
          <p:cNvPr id="19" name="Imagem 18">
            <a:extLst>
              <a:ext uri="{FF2B5EF4-FFF2-40B4-BE49-F238E27FC236}">
                <a16:creationId xmlns:a16="http://schemas.microsoft.com/office/drawing/2014/main" id="{6A806D53-319C-4184-8489-6CF022CD1C9A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00" t="14751" r="25601" b="12133"/>
          <a:stretch/>
        </p:blipFill>
        <p:spPr>
          <a:xfrm>
            <a:off x="8219155" y="1384548"/>
            <a:ext cx="2623584" cy="2745503"/>
          </a:xfrm>
          <a:prstGeom prst="rect">
            <a:avLst/>
          </a:prstGeom>
        </p:spPr>
      </p:pic>
      <p:sp>
        <p:nvSpPr>
          <p:cNvPr id="20" name="Hexágono 19">
            <a:extLst>
              <a:ext uri="{FF2B5EF4-FFF2-40B4-BE49-F238E27FC236}">
                <a16:creationId xmlns:a16="http://schemas.microsoft.com/office/drawing/2014/main" id="{0328F0F1-F6C2-426F-9C8C-DDFD05CF980F}"/>
              </a:ext>
            </a:extLst>
          </p:cNvPr>
          <p:cNvSpPr/>
          <p:nvPr/>
        </p:nvSpPr>
        <p:spPr>
          <a:xfrm>
            <a:off x="1610530" y="1271756"/>
            <a:ext cx="2758505" cy="2300335"/>
          </a:xfrm>
          <a:prstGeom prst="hexagon">
            <a:avLst/>
          </a:prstGeom>
          <a:solidFill>
            <a:srgbClr val="FF7C80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INCORPORAÇÃO DE PADRÕES ELEVADOS DE CONDUTA PELOS AGENTES PÚBLICOS</a:t>
            </a:r>
          </a:p>
        </p:txBody>
      </p:sp>
      <p:sp>
        <p:nvSpPr>
          <p:cNvPr id="21" name="Hexágono 20">
            <a:extLst>
              <a:ext uri="{FF2B5EF4-FFF2-40B4-BE49-F238E27FC236}">
                <a16:creationId xmlns:a16="http://schemas.microsoft.com/office/drawing/2014/main" id="{3BD5CC13-14AB-46C8-B7B8-BE5E81BDD5CB}"/>
              </a:ext>
            </a:extLst>
          </p:cNvPr>
          <p:cNvSpPr/>
          <p:nvPr/>
        </p:nvSpPr>
        <p:spPr>
          <a:xfrm>
            <a:off x="3832181" y="2504477"/>
            <a:ext cx="2727455" cy="2294422"/>
          </a:xfrm>
          <a:prstGeom prst="hexagon">
            <a:avLst/>
          </a:prstGeom>
          <a:solidFill>
            <a:srgbClr val="72C8C4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5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ESTRATÉGIAS DE TRANSPARÊNCIA, CONTROLES DE EFETIVIDADE DAS POLÍTICAS PÚBLICAS E PARTICIPAÇÃO SOCIAL</a:t>
            </a:r>
          </a:p>
        </p:txBody>
      </p:sp>
      <p:sp>
        <p:nvSpPr>
          <p:cNvPr id="22" name="Hexágono 21">
            <a:extLst>
              <a:ext uri="{FF2B5EF4-FFF2-40B4-BE49-F238E27FC236}">
                <a16:creationId xmlns:a16="http://schemas.microsoft.com/office/drawing/2014/main" id="{1312C250-09BF-4E7A-BC03-043D82408875}"/>
              </a:ext>
            </a:extLst>
          </p:cNvPr>
          <p:cNvSpPr/>
          <p:nvPr/>
        </p:nvSpPr>
        <p:spPr>
          <a:xfrm>
            <a:off x="1601824" y="3668830"/>
            <a:ext cx="2758505" cy="2294422"/>
          </a:xfrm>
          <a:prstGeom prst="hexagon">
            <a:avLst/>
          </a:prstGeom>
          <a:solidFill>
            <a:srgbClr val="EAAA64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ANÁLISE DE MATURIDADE E GERENCIAMENTO  DOS RISCOS E FORTALECIMENTO DOS CONTROLES</a:t>
            </a:r>
          </a:p>
        </p:txBody>
      </p:sp>
      <p:sp>
        <p:nvSpPr>
          <p:cNvPr id="23" name="Seta em curva para cima 45">
            <a:extLst>
              <a:ext uri="{FF2B5EF4-FFF2-40B4-BE49-F238E27FC236}">
                <a16:creationId xmlns:a16="http://schemas.microsoft.com/office/drawing/2014/main" id="{161F0A08-42E3-46ED-8E72-09E8D05EE1FF}"/>
              </a:ext>
            </a:extLst>
          </p:cNvPr>
          <p:cNvSpPr/>
          <p:nvPr/>
        </p:nvSpPr>
        <p:spPr>
          <a:xfrm rot="20625967">
            <a:off x="4798446" y="4714817"/>
            <a:ext cx="5152836" cy="1420201"/>
          </a:xfrm>
          <a:prstGeom prst="curvedUpArrow">
            <a:avLst>
              <a:gd name="adj1" fmla="val 20194"/>
              <a:gd name="adj2" fmla="val 50000"/>
              <a:gd name="adj3" fmla="val 25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24" name="Retângulo: Cantos Arredondados 23">
            <a:extLst>
              <a:ext uri="{FF2B5EF4-FFF2-40B4-BE49-F238E27FC236}">
                <a16:creationId xmlns:a16="http://schemas.microsoft.com/office/drawing/2014/main" id="{5A31A305-E0B5-41B9-A4D6-290E1E0EC5CF}"/>
              </a:ext>
            </a:extLst>
          </p:cNvPr>
          <p:cNvSpPr/>
          <p:nvPr/>
        </p:nvSpPr>
        <p:spPr>
          <a:xfrm>
            <a:off x="2455136" y="1364041"/>
            <a:ext cx="1049398" cy="336177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endParaRPr kumimoji="0" lang="pt-BR" sz="11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5" name="TextBox 92">
            <a:extLst>
              <a:ext uri="{FF2B5EF4-FFF2-40B4-BE49-F238E27FC236}">
                <a16:creationId xmlns:a16="http://schemas.microsoft.com/office/drawing/2014/main" id="{EF2BB3EE-CB6B-4683-9300-608DC2122067}"/>
              </a:ext>
            </a:extLst>
          </p:cNvPr>
          <p:cNvSpPr txBox="1"/>
          <p:nvPr/>
        </p:nvSpPr>
        <p:spPr>
          <a:xfrm>
            <a:off x="2077573" y="1317958"/>
            <a:ext cx="1855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000" b="1" i="0" u="none" strike="noStrike" kern="1200" cap="none" spc="0" normalizeH="0" baseline="0" noProof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alibri" pitchFamily="34" charset="0"/>
                <a:cs typeface="Arial" pitchFamily="34" charset="0"/>
              </a:rPr>
              <a:t>EIXO 1 </a:t>
            </a:r>
            <a:endParaRPr kumimoji="0" lang="ko-KR" altLang="en-US" sz="2000" b="1" i="0" u="none" strike="noStrike" kern="1200" cap="none" spc="0" normalizeH="0" baseline="0" noProof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 pitchFamily="34" charset="0"/>
              <a:cs typeface="Arial" pitchFamily="34" charset="0"/>
            </a:endParaRPr>
          </a:p>
        </p:txBody>
      </p:sp>
      <p:sp>
        <p:nvSpPr>
          <p:cNvPr id="26" name="Retângulo: Cantos Arredondados 25">
            <a:extLst>
              <a:ext uri="{FF2B5EF4-FFF2-40B4-BE49-F238E27FC236}">
                <a16:creationId xmlns:a16="http://schemas.microsoft.com/office/drawing/2014/main" id="{5A24C43C-E4E9-471D-A3EE-F6F31F43671D}"/>
              </a:ext>
            </a:extLst>
          </p:cNvPr>
          <p:cNvSpPr/>
          <p:nvPr/>
        </p:nvSpPr>
        <p:spPr>
          <a:xfrm>
            <a:off x="2467764" y="3719820"/>
            <a:ext cx="1049398" cy="336177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endParaRPr kumimoji="0" lang="pt-BR" sz="11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7" name="TextBox 92">
            <a:extLst>
              <a:ext uri="{FF2B5EF4-FFF2-40B4-BE49-F238E27FC236}">
                <a16:creationId xmlns:a16="http://schemas.microsoft.com/office/drawing/2014/main" id="{EB2B2E35-B66C-4BEB-9123-E74B4FE1C5E9}"/>
              </a:ext>
            </a:extLst>
          </p:cNvPr>
          <p:cNvSpPr txBox="1"/>
          <p:nvPr/>
        </p:nvSpPr>
        <p:spPr>
          <a:xfrm>
            <a:off x="2090201" y="3673737"/>
            <a:ext cx="1855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000" b="1" i="0" u="none" strike="noStrike" kern="1200" cap="none" spc="0" normalizeH="0" baseline="0" noProof="0" dirty="0">
                <a:ln w="0"/>
                <a:solidFill>
                  <a:srgbClr val="F7CBAC">
                    <a:lumMod val="50000"/>
                  </a:srgbClr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alibri" pitchFamily="34" charset="0"/>
                <a:cs typeface="Arial" pitchFamily="34" charset="0"/>
              </a:rPr>
              <a:t>EIXO 2</a:t>
            </a:r>
            <a:endParaRPr kumimoji="0" lang="ko-KR" altLang="en-US" sz="2000" b="1" i="0" u="none" strike="noStrike" kern="1200" cap="none" spc="0" normalizeH="0" baseline="0" noProof="0" dirty="0">
              <a:ln w="0"/>
              <a:solidFill>
                <a:srgbClr val="F7CBAC">
                  <a:lumMod val="50000"/>
                </a:srgbClr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 pitchFamily="34" charset="0"/>
              <a:cs typeface="Arial" pitchFamily="34" charset="0"/>
            </a:endParaRPr>
          </a:p>
        </p:txBody>
      </p:sp>
      <p:sp>
        <p:nvSpPr>
          <p:cNvPr id="28" name="Retângulo: Cantos Arredondados 27">
            <a:extLst>
              <a:ext uri="{FF2B5EF4-FFF2-40B4-BE49-F238E27FC236}">
                <a16:creationId xmlns:a16="http://schemas.microsoft.com/office/drawing/2014/main" id="{1847B0C9-182F-4291-A5C6-9A9945C4DA52}"/>
              </a:ext>
            </a:extLst>
          </p:cNvPr>
          <p:cNvSpPr/>
          <p:nvPr/>
        </p:nvSpPr>
        <p:spPr>
          <a:xfrm>
            <a:off x="4674472" y="2583239"/>
            <a:ext cx="1049398" cy="336177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endParaRPr kumimoji="0" lang="pt-BR" sz="11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9" name="TextBox 92">
            <a:extLst>
              <a:ext uri="{FF2B5EF4-FFF2-40B4-BE49-F238E27FC236}">
                <a16:creationId xmlns:a16="http://schemas.microsoft.com/office/drawing/2014/main" id="{08C48C28-9C6F-4B43-ADB6-F4B78CC2CD5B}"/>
              </a:ext>
            </a:extLst>
          </p:cNvPr>
          <p:cNvSpPr txBox="1"/>
          <p:nvPr/>
        </p:nvSpPr>
        <p:spPr>
          <a:xfrm>
            <a:off x="4296909" y="2537156"/>
            <a:ext cx="1855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000" b="1" i="0" u="none" strike="noStrike" kern="1200" cap="none" spc="0" normalizeH="0" baseline="0" noProof="0" dirty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alibri" pitchFamily="34" charset="0"/>
                <a:cs typeface="Arial" pitchFamily="34" charset="0"/>
              </a:rPr>
              <a:t>EIXO 3</a:t>
            </a:r>
            <a:endParaRPr kumimoji="0" lang="ko-KR" altLang="en-US" sz="2000" b="1" i="0" u="none" strike="noStrike" kern="1200" cap="none" spc="0" normalizeH="0" baseline="0" noProof="0" dirty="0">
              <a:ln w="0"/>
              <a:solidFill>
                <a:srgbClr val="0070C0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869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 descr="CONTROLADORIA-2.jpg"/>
          <p:cNvPicPr>
            <a:picLocks noChangeAspect="1"/>
          </p:cNvPicPr>
          <p:nvPr/>
        </p:nvPicPr>
        <p:blipFill>
          <a:blip r:embed="rId3" cstate="print"/>
          <a:srcRect l="31612" t="42388" r="23356" b="42289"/>
          <a:stretch>
            <a:fillRect/>
          </a:stretch>
        </p:blipFill>
        <p:spPr>
          <a:xfrm>
            <a:off x="9157648" y="105290"/>
            <a:ext cx="2969171" cy="714457"/>
          </a:xfrm>
          <a:prstGeom prst="rect">
            <a:avLst/>
          </a:prstGeom>
        </p:spPr>
      </p:pic>
      <p:sp>
        <p:nvSpPr>
          <p:cNvPr id="4" name="Retângulo 3">
            <a:extLst>
              <a:ext uri="{FF2B5EF4-FFF2-40B4-BE49-F238E27FC236}">
                <a16:creationId xmlns:a16="http://schemas.microsoft.com/office/drawing/2014/main" id="{ED97021D-F78A-4DA5-814E-2E4E1BC5EDCD}"/>
              </a:ext>
            </a:extLst>
          </p:cNvPr>
          <p:cNvSpPr/>
          <p:nvPr/>
        </p:nvSpPr>
        <p:spPr>
          <a:xfrm flipV="1">
            <a:off x="0" y="862155"/>
            <a:ext cx="12192000" cy="529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4" name="CaixaDeTexto 13"/>
          <p:cNvSpPr txBox="1"/>
          <p:nvPr/>
        </p:nvSpPr>
        <p:spPr>
          <a:xfrm>
            <a:off x="7010049" y="1378428"/>
            <a:ext cx="62643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>
                <a:solidFill>
                  <a:schemeClr val="bg1"/>
                </a:solidFill>
              </a:rPr>
              <a:t>MACROFUNÇÃO: CONTROLE INTERNO	</a:t>
            </a:r>
            <a:endParaRPr lang="pt-BR" sz="1200" dirty="0">
              <a:solidFill>
                <a:schemeClr val="bg1"/>
              </a:solidFill>
            </a:endParaRPr>
          </a:p>
          <a:p>
            <a:pPr algn="ctr"/>
            <a:r>
              <a:rPr lang="pt-BR" sz="1200" b="1" dirty="0">
                <a:solidFill>
                  <a:schemeClr val="bg1"/>
                </a:solidFill>
              </a:rPr>
              <a:t>NÚCLEO: INTEGRIDADE (IR)</a:t>
            </a:r>
            <a:endParaRPr lang="pt-BR" sz="1200" dirty="0">
              <a:solidFill>
                <a:schemeClr val="bg1"/>
              </a:solidFill>
            </a:endParaRPr>
          </a:p>
          <a:p>
            <a:pPr algn="ctr"/>
            <a:endParaRPr lang="pt-BR" sz="1600" dirty="0"/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E8880410-63EF-4755-91AB-FA096ACD2D58}"/>
              </a:ext>
            </a:extLst>
          </p:cNvPr>
          <p:cNvSpPr txBox="1"/>
          <p:nvPr/>
        </p:nvSpPr>
        <p:spPr>
          <a:xfrm>
            <a:off x="0" y="231853"/>
            <a:ext cx="116231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PLANO DE INTEGRIDADE - EIXO 1: 6 AÇÕES</a:t>
            </a:r>
          </a:p>
        </p:txBody>
      </p:sp>
      <p:graphicFrame>
        <p:nvGraphicFramePr>
          <p:cNvPr id="17" name="Tabela 16">
            <a:extLst>
              <a:ext uri="{FF2B5EF4-FFF2-40B4-BE49-F238E27FC236}">
                <a16:creationId xmlns:a16="http://schemas.microsoft.com/office/drawing/2014/main" id="{76C58D4B-B520-436C-ACD9-8D365DE783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8687484"/>
              </p:ext>
            </p:extLst>
          </p:nvPr>
        </p:nvGraphicFramePr>
        <p:xfrm>
          <a:off x="1016692" y="1180842"/>
          <a:ext cx="10158616" cy="543845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209834">
                  <a:extLst>
                    <a:ext uri="{9D8B030D-6E8A-4147-A177-3AD203B41FA5}">
                      <a16:colId xmlns:a16="http://schemas.microsoft.com/office/drawing/2014/main" val="2304515092"/>
                    </a:ext>
                  </a:extLst>
                </a:gridCol>
                <a:gridCol w="7948782">
                  <a:extLst>
                    <a:ext uri="{9D8B030D-6E8A-4147-A177-3AD203B41FA5}">
                      <a16:colId xmlns:a16="http://schemas.microsoft.com/office/drawing/2014/main" val="1026283095"/>
                    </a:ext>
                  </a:extLst>
                </a:gridCol>
              </a:tblGrid>
              <a:tr h="495330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200" b="1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EIXO 1 </a:t>
                      </a:r>
                    </a:p>
                  </a:txBody>
                  <a:tcPr anchor="ctr"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2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1. INCORPORAÇÃO DE PADRÕES ELEVADOS DE CONDUTA PELOS AGENTES PÚBLICOS</a:t>
                      </a:r>
                    </a:p>
                  </a:txBody>
                  <a:tcPr>
                    <a:solidFill>
                      <a:srgbClr val="FF7C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5101004"/>
                  </a:ext>
                </a:extLst>
              </a:tr>
              <a:tr h="1262690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1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DEFINIÇÃO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8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Incorporar padrões elevados de conduta pela alta administração, através da capacitação e de fomento às boas práticas, da legalidade e dos princípios éticos, de forma a orientar o comportamento dos agentes públicos, em consonância com as funções e as atribuições de seus órgãos e de suas entidades.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3982184"/>
                  </a:ext>
                </a:extLst>
              </a:tr>
              <a:tr h="18888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1" dirty="0">
                          <a:latin typeface="Calibri" panose="020F0502020204030204" pitchFamily="34" charset="0"/>
                        </a:rPr>
                        <a:t>AÇÕES</a:t>
                      </a:r>
                      <a:endParaRPr lang="pt-BR" sz="2000" b="1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pt-BR" sz="18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Criar Rede Municipal de Controle Interno;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pt-BR" sz="4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pt-BR" sz="18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Editar Termos de  Requisitos Mínimos – </a:t>
                      </a:r>
                      <a:r>
                        <a:rPr lang="pt-BR" sz="18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TRMs</a:t>
                      </a:r>
                      <a:r>
                        <a:rPr lang="pt-BR" sz="18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– para a devida instrução processual;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pt-BR" sz="4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pt-BR" sz="18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Divulgar os cursos do TCE-RJ e da EGG-Escola de Governo e Gestão nos informes mensais da CGM;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pt-BR" sz="4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pt-BR" sz="18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Editar Portaria atualizando os controles internos setoriais, com regra de permanência no cargo, em respeito ao rodízio de funções;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pt-BR" sz="4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pPr algn="just">
                        <a:buFontTx/>
                        <a:buChar char="-"/>
                      </a:pPr>
                      <a:r>
                        <a:rPr lang="pt-BR" sz="18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Monitorar e orientar o gestor quanto ao controle dos elementos que compõem a prestação de contas de final de mandato (Del. 248/08 do TCE-RJ);</a:t>
                      </a:r>
                    </a:p>
                    <a:p>
                      <a:pPr algn="just">
                        <a:buFontTx/>
                        <a:buChar char="-"/>
                      </a:pPr>
                      <a:endParaRPr lang="pt-BR" sz="4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pPr algn="just">
                        <a:buFontTx/>
                        <a:buChar char="-"/>
                      </a:pPr>
                      <a:r>
                        <a:rPr lang="pt-BR" sz="18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Estabelecer fluxos para</a:t>
                      </a:r>
                      <a:r>
                        <a:rPr lang="pt-BR" sz="1800" kern="12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tramitação de processos administrativos com documento síntese.</a:t>
                      </a:r>
                      <a:endParaRPr lang="pt-BR" sz="18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55994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524967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do">
  <a:themeElements>
    <a:clrScheme name="Concurso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Facetado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d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5571</TotalTime>
  <Words>4761</Words>
  <Application>Microsoft Office PowerPoint</Application>
  <PresentationFormat>Widescreen</PresentationFormat>
  <Paragraphs>424</Paragraphs>
  <Slides>38</Slides>
  <Notes>38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38</vt:i4>
      </vt:variant>
    </vt:vector>
  </HeadingPairs>
  <TitlesOfParts>
    <vt:vector size="45" baseType="lpstr">
      <vt:lpstr>Arial</vt:lpstr>
      <vt:lpstr>Calibri</vt:lpstr>
      <vt:lpstr>Times New Roman</vt:lpstr>
      <vt:lpstr>Trebuchet MS</vt:lpstr>
      <vt:lpstr>Wingdings</vt:lpstr>
      <vt:lpstr>Wingdings 3</vt:lpstr>
      <vt:lpstr>Facetado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Pamella Quevedo Magalhâes</dc:creator>
  <cp:lastModifiedBy>Felipe Martins</cp:lastModifiedBy>
  <cp:revision>588</cp:revision>
  <cp:lastPrinted>2020-08-13T15:09:17Z</cp:lastPrinted>
  <dcterms:created xsi:type="dcterms:W3CDTF">2019-05-06T15:08:35Z</dcterms:created>
  <dcterms:modified xsi:type="dcterms:W3CDTF">2021-01-11T15:29:06Z</dcterms:modified>
</cp:coreProperties>
</file>